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6"/>
  </p:notesMasterIdLst>
  <p:sldIdLst>
    <p:sldId id="256" r:id="rId2"/>
    <p:sldId id="257" r:id="rId3"/>
    <p:sldId id="258" r:id="rId4"/>
    <p:sldId id="259" r:id="rId5"/>
    <p:sldId id="260" r:id="rId6"/>
    <p:sldId id="261" r:id="rId7"/>
    <p:sldId id="262" r:id="rId8"/>
    <p:sldId id="270" r:id="rId9"/>
    <p:sldId id="271" r:id="rId10"/>
    <p:sldId id="263" r:id="rId11"/>
    <p:sldId id="264" r:id="rId12"/>
    <p:sldId id="265" r:id="rId13"/>
    <p:sldId id="266"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737" autoAdjust="0"/>
    <p:restoredTop sz="94660"/>
  </p:normalViewPr>
  <p:slideViewPr>
    <p:cSldViewPr>
      <p:cViewPr varScale="1">
        <p:scale>
          <a:sx n="66" d="100"/>
          <a:sy n="66" d="100"/>
        </p:scale>
        <p:origin x="87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KW"/>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9A633B9C-119D-44EB-8488-81C6EB6D6441}" type="datetimeFigureOut">
              <a:rPr lang="ar-KW" smtClean="0"/>
              <a:t>09/07/1442</a:t>
            </a:fld>
            <a:endParaRPr lang="ar-KW"/>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ar-KW"/>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KW"/>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68F927AD-BB63-4B57-85CE-A47E9CDE4D25}" type="slidenum">
              <a:rPr lang="ar-KW" smtClean="0"/>
              <a:t>‹#›</a:t>
            </a:fld>
            <a:endParaRPr lang="ar-KW"/>
          </a:p>
        </p:txBody>
      </p:sp>
    </p:spTree>
    <p:extLst>
      <p:ext uri="{BB962C8B-B14F-4D97-AF65-F5344CB8AC3E}">
        <p14:creationId xmlns:p14="http://schemas.microsoft.com/office/powerpoint/2010/main" val="2931164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LB" sz="1200" b="1" dirty="0" smtClean="0"/>
              <a:t>تعقيب: ولكن ذلك لم يكن ليحرج الإمام (عليه السلام)، كما لم يمنعه من ممارسة نشاطه في خدمة الإسلام وهداية الناس.</a:t>
            </a:r>
            <a:endParaRPr lang="en-US" sz="1200" b="1" dirty="0" smtClean="0"/>
          </a:p>
          <a:p>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4</a:t>
            </a:fld>
            <a:endParaRPr lang="ar-KW"/>
          </a:p>
        </p:txBody>
      </p:sp>
    </p:spTree>
    <p:extLst>
      <p:ext uri="{BB962C8B-B14F-4D97-AF65-F5344CB8AC3E}">
        <p14:creationId xmlns:p14="http://schemas.microsoft.com/office/powerpoint/2010/main" val="2481938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LB" dirty="0" smtClean="0">
                <a:latin typeface="Times New Roman" panose="02020603050405020304" pitchFamily="18" charset="0"/>
                <a:ea typeface="Times New Roman" panose="02020603050405020304" pitchFamily="18" charset="0"/>
                <a:cs typeface="A- Amir 1" pitchFamily="2" charset="-78"/>
              </a:rPr>
              <a:t>تعقيب: </a:t>
            </a:r>
            <a:r>
              <a:rPr lang="ar-LB" dirty="0" smtClean="0">
                <a:latin typeface="Arial" panose="020B0604020202020204" pitchFamily="34" charset="0"/>
                <a:ea typeface="Times New Roman" panose="02020603050405020304" pitchFamily="18" charset="0"/>
                <a:cs typeface="A- Amir 1" pitchFamily="2" charset="-78"/>
              </a:rPr>
              <a:t>وقد طلب المأمون من يحيى بن أكثم أن يطرح على الإمام مسألةً يحرجه فيها. فسأل يحيى الإمام </a:t>
            </a:r>
            <a:r>
              <a:rPr lang="ar-LB" dirty="0" smtClean="0">
                <a:latin typeface="Times New Roman" panose="02020603050405020304" pitchFamily="18" charset="0"/>
                <a:ea typeface="Times New Roman" panose="02020603050405020304" pitchFamily="18" charset="0"/>
                <a:cs typeface="A- Amir 1" pitchFamily="2" charset="-78"/>
              </a:rPr>
              <a:t>(عليه السلام) </a:t>
            </a:r>
            <a:r>
              <a:rPr lang="ar-LB" dirty="0" smtClean="0">
                <a:latin typeface="Arial" panose="020B0604020202020204" pitchFamily="34" charset="0"/>
                <a:ea typeface="Times New Roman" panose="02020603050405020304" pitchFamily="18" charset="0"/>
                <a:cs typeface="A- Amir 1" pitchFamily="2" charset="-78"/>
              </a:rPr>
              <a:t>سؤالًا عن "مُحرِمٍ قتل صيدًا</a:t>
            </a:r>
            <a:r>
              <a:rPr lang="ar-LB" dirty="0" smtClean="0">
                <a:latin typeface="Times New Roman" panose="02020603050405020304" pitchFamily="18" charset="0"/>
                <a:ea typeface="Times New Roman" panose="02020603050405020304" pitchFamily="18" charset="0"/>
                <a:cs typeface="A- Amir 1" pitchFamily="2" charset="-78"/>
              </a:rPr>
              <a:t>". فأجابه الإمام: </a:t>
            </a:r>
            <a:r>
              <a:rPr lang="ar-LB" dirty="0" smtClean="0">
                <a:latin typeface="Arial" panose="020B0604020202020204" pitchFamily="34" charset="0"/>
                <a:ea typeface="Times New Roman" panose="02020603050405020304" pitchFamily="18" charset="0"/>
                <a:cs typeface="A- Amir 1" pitchFamily="2" charset="-78"/>
              </a:rPr>
              <a:t>"</a:t>
            </a:r>
            <a:r>
              <a:rPr lang="ar-LB" b="1" dirty="0" smtClean="0">
                <a:latin typeface="Arial" panose="020B0604020202020204" pitchFamily="34" charset="0"/>
                <a:ea typeface="Times New Roman" panose="02020603050405020304" pitchFamily="18" charset="0"/>
                <a:cs typeface="A- Amir 1" pitchFamily="2" charset="-78"/>
              </a:rPr>
              <a:t>قتله في حلّ‏ٍٍٍ أو حَرَم؟ عالماً كان المحرم أم جاهلاً؟ قتله عمداً أو خطأ؟ حراً كان أم عبداً؟ صغيراً كان أو كبيراً؟ مبتدئاً بالقتل أم معيداً؟ من ذوات الطير كان الصيد أم من غيرها؟ من صغار الصيد كان أم من كباره؟ مصراً على ما فعل أم نادماً؟ في الليل كان قتله للصيد أم نهاره؟ محرماً كان بالعمرة إذ قتله أو بالحج كان مُحرماً؟</a:t>
            </a:r>
            <a:r>
              <a:rPr lang="ar-LB" dirty="0" smtClean="0">
                <a:latin typeface="Arial" panose="020B0604020202020204" pitchFamily="34" charset="0"/>
                <a:ea typeface="Times New Roman" panose="02020603050405020304" pitchFamily="18" charset="0"/>
                <a:cs typeface="A- Amir 1" pitchFamily="2" charset="-78"/>
              </a:rPr>
              <a:t>".</a:t>
            </a:r>
            <a:r>
              <a:rPr lang="ar-LB" dirty="0" smtClean="0">
                <a:latin typeface="Times New Roman" panose="02020603050405020304" pitchFamily="18" charset="0"/>
                <a:ea typeface="Times New Roman" panose="02020603050405020304" pitchFamily="18" charset="0"/>
                <a:cs typeface="A- Amir 1" pitchFamily="2" charset="-78"/>
              </a:rPr>
              <a:t> عندئذٍ </a:t>
            </a:r>
            <a:r>
              <a:rPr lang="ar-LB" dirty="0" smtClean="0">
                <a:latin typeface="Arial" panose="020B0604020202020204" pitchFamily="34" charset="0"/>
                <a:ea typeface="Times New Roman" panose="02020603050405020304" pitchFamily="18" charset="0"/>
                <a:cs typeface="A- Amir 1" pitchFamily="2" charset="-78"/>
              </a:rPr>
              <a:t>تحيّر يحيى بن أكثم وبان في وجهه العجز</a:t>
            </a:r>
            <a:r>
              <a:rPr lang="ar-LB" dirty="0" smtClean="0">
                <a:latin typeface="Times New Roman" panose="02020603050405020304" pitchFamily="18" charset="0"/>
                <a:ea typeface="Times New Roman" panose="02020603050405020304" pitchFamily="18" charset="0"/>
                <a:cs typeface="A- Amir 1" pitchFamily="2" charset="-78"/>
              </a:rPr>
              <a:t> ولم يجب.</a:t>
            </a:r>
            <a:endParaRPr lang="en-US" sz="1050" dirty="0" smtClean="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6</a:t>
            </a:fld>
            <a:endParaRPr lang="ar-KW"/>
          </a:p>
        </p:txBody>
      </p:sp>
    </p:spTree>
    <p:extLst>
      <p:ext uri="{BB962C8B-B14F-4D97-AF65-F5344CB8AC3E}">
        <p14:creationId xmlns:p14="http://schemas.microsoft.com/office/powerpoint/2010/main" val="3242616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LB" dirty="0" smtClean="0">
                <a:latin typeface="Times New Roman" panose="02020603050405020304" pitchFamily="18" charset="0"/>
                <a:ea typeface="Times New Roman" panose="02020603050405020304" pitchFamily="18" charset="0"/>
                <a:cs typeface="A- Amir 1" pitchFamily="2" charset="-78"/>
              </a:rPr>
              <a:t>تعقيب: وعندما كان الإمام الرضا(عليه السلام) في خراسان كان يقول: "كتب إليّ أبو جعفر – أي الجواد- وكنت أكتب إلى أبي جعفر..." </a:t>
            </a:r>
            <a:endParaRPr lang="en-US" sz="1050" dirty="0" smtClean="0">
              <a:effectLst/>
              <a:latin typeface="Times New Roman" panose="02020603050405020304" pitchFamily="18" charset="0"/>
              <a:ea typeface="Times New Roman" panose="02020603050405020304" pitchFamily="18" charset="0"/>
            </a:endParaRPr>
          </a:p>
          <a:p>
            <a:pPr algn="r" rtl="1"/>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9</a:t>
            </a:fld>
            <a:endParaRPr lang="ar-KW"/>
          </a:p>
        </p:txBody>
      </p:sp>
    </p:spTree>
    <p:extLst>
      <p:ext uri="{BB962C8B-B14F-4D97-AF65-F5344CB8AC3E}">
        <p14:creationId xmlns:p14="http://schemas.microsoft.com/office/powerpoint/2010/main" val="2462190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LB" dirty="0" smtClean="0">
                <a:latin typeface="Times New Roman" panose="02020603050405020304" pitchFamily="18" charset="0"/>
                <a:ea typeface="Times New Roman" panose="02020603050405020304" pitchFamily="18" charset="0"/>
                <a:cs typeface="A- Amir 1" pitchFamily="2" charset="-78"/>
              </a:rPr>
              <a:t>تعقيب: وكانت علاقة الإمام الجواد (عليه السلام) بالأمّة من خلال الرسائل التي كان يوجّهها إلى أصحابه ووكلائه، والتي تكشف بوضوح النشاط السياسي المخفي له ولأصحابه، وهو ما دفع بالمأمون إلى تزويجه من ابنته ظنًّا منه أن يستطيع بذلك تطويق عمل الإمام (عليه السلام) والسيطرة عليه.</a:t>
            </a:r>
            <a:endParaRPr lang="en-US" sz="1050" dirty="0" smtClean="0">
              <a:latin typeface="Times New Roman" panose="02020603050405020304" pitchFamily="18" charset="0"/>
              <a:ea typeface="Times New Roman" panose="02020603050405020304" pitchFamily="18" charset="0"/>
            </a:endParaRPr>
          </a:p>
          <a:p>
            <a:pPr algn="r" rtl="1"/>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12</a:t>
            </a:fld>
            <a:endParaRPr lang="ar-KW"/>
          </a:p>
        </p:txBody>
      </p:sp>
    </p:spTree>
    <p:extLst>
      <p:ext uri="{BB962C8B-B14F-4D97-AF65-F5344CB8AC3E}">
        <p14:creationId xmlns:p14="http://schemas.microsoft.com/office/powerpoint/2010/main" val="3264154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LB" dirty="0" smtClean="0">
                <a:latin typeface="Times New Roman" panose="02020603050405020304" pitchFamily="18" charset="0"/>
                <a:ea typeface="Times New Roman" panose="02020603050405020304" pitchFamily="18" charset="0"/>
                <a:cs typeface="A- Amir 1" pitchFamily="2" charset="-78"/>
              </a:rPr>
              <a:t>تعقيب: وكانت زوجة الامام الحسن (عليه السلام) جعدة بنت الأشعث، وزوجة الإمام الجواد (عليه السلام) ابنة المأمون المكنّاة بـ "أمّ الفضل".</a:t>
            </a:r>
            <a:endParaRPr lang="en-US" sz="1050" dirty="0" smtClean="0">
              <a:latin typeface="Times New Roman" panose="02020603050405020304" pitchFamily="18" charset="0"/>
              <a:ea typeface="Times New Roman" panose="02020603050405020304" pitchFamily="18" charset="0"/>
            </a:endParaRPr>
          </a:p>
          <a:p>
            <a:pPr algn="r" rtl="1"/>
            <a:r>
              <a:rPr lang="ar-LB" dirty="0" smtClean="0">
                <a:latin typeface="Times New Roman" panose="02020603050405020304" pitchFamily="18" charset="0"/>
                <a:ea typeface="Times New Roman" panose="02020603050405020304" pitchFamily="18" charset="0"/>
                <a:cs typeface="A- Amir 1" pitchFamily="2" charset="-78"/>
              </a:rPr>
              <a:t> </a:t>
            </a:r>
            <a:endParaRPr lang="en-US" sz="1050" dirty="0" smtClean="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13</a:t>
            </a:fld>
            <a:endParaRPr lang="ar-KW"/>
          </a:p>
        </p:txBody>
      </p:sp>
    </p:spTree>
    <p:extLst>
      <p:ext uri="{BB962C8B-B14F-4D97-AF65-F5344CB8AC3E}">
        <p14:creationId xmlns:p14="http://schemas.microsoft.com/office/powerpoint/2010/main" val="3400508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LB" sz="1200" kern="1200" dirty="0" smtClean="0">
                <a:solidFill>
                  <a:schemeClr val="tx1"/>
                </a:solidFill>
                <a:effectLst/>
                <a:latin typeface="+mn-lt"/>
                <a:ea typeface="+mn-ea"/>
                <a:cs typeface="+mn-cs"/>
              </a:rPr>
              <a:t>تعقيب: أراد المعتصم أن يضع الإمام الجواد (عليه السلام) تحت مراقبته لمنعه من القيام بدوره، وقد بقي الإمام (عليه السلام) في بغداد حتى استشهاده سنة 220 للهجرة.</a:t>
            </a:r>
            <a:endParaRPr lang="en-US" sz="1200" kern="1200" dirty="0" smtClean="0">
              <a:solidFill>
                <a:schemeClr val="tx1"/>
              </a:solidFill>
              <a:effectLst/>
              <a:latin typeface="+mn-lt"/>
              <a:ea typeface="+mn-ea"/>
              <a:cs typeface="+mn-cs"/>
            </a:endParaRPr>
          </a:p>
          <a:p>
            <a:pPr algn="r" rtl="1"/>
            <a:r>
              <a:rPr lang="ar-LB" dirty="0" smtClean="0">
                <a:latin typeface="Times New Roman" panose="02020603050405020304" pitchFamily="18" charset="0"/>
                <a:ea typeface="Times New Roman" panose="02020603050405020304" pitchFamily="18" charset="0"/>
                <a:cs typeface="A- Amir 1" pitchFamily="2" charset="-78"/>
              </a:rPr>
              <a:t> </a:t>
            </a:r>
            <a:endParaRPr lang="en-US" sz="1050" dirty="0" smtClean="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68F927AD-BB63-4B57-85CE-A47E9CDE4D25}" type="slidenum">
              <a:rPr lang="ar-KW" smtClean="0"/>
              <a:t>14</a:t>
            </a:fld>
            <a:endParaRPr lang="ar-KW"/>
          </a:p>
        </p:txBody>
      </p:sp>
    </p:spTree>
    <p:extLst>
      <p:ext uri="{BB962C8B-B14F-4D97-AF65-F5344CB8AC3E}">
        <p14:creationId xmlns:p14="http://schemas.microsoft.com/office/powerpoint/2010/main" val="1436746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4165B3-7A13-4ACC-A37A-EDF70582BBCC}" type="datetimeFigureOut">
              <a:rPr lang="en-US" smtClean="0"/>
              <a:t>20/02/2021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460192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165B3-7A13-4ACC-A37A-EDF70582BBCC}" type="datetimeFigureOut">
              <a:rPr lang="en-US" smtClean="0"/>
              <a:t>20/02/2021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402225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165B3-7A13-4ACC-A37A-EDF70582BBCC}" type="datetimeFigureOut">
              <a:rPr lang="en-US" smtClean="0"/>
              <a:t>20/02/2021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2850275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165B3-7A13-4ACC-A37A-EDF70582BBCC}" type="datetimeFigureOut">
              <a:rPr lang="en-US" smtClean="0"/>
              <a:t>20/02/2021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420223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4165B3-7A13-4ACC-A37A-EDF70582BBCC}" type="datetimeFigureOut">
              <a:rPr lang="en-US" smtClean="0"/>
              <a:t>20/02/2021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864795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4165B3-7A13-4ACC-A37A-EDF70582BBCC}" type="datetimeFigureOut">
              <a:rPr lang="en-US" smtClean="0"/>
              <a:t>20/02/2021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290516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4165B3-7A13-4ACC-A37A-EDF70582BBCC}" type="datetimeFigureOut">
              <a:rPr lang="en-US" smtClean="0"/>
              <a:t>20/02/2021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069810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4165B3-7A13-4ACC-A37A-EDF70582BBCC}" type="datetimeFigureOut">
              <a:rPr lang="en-US" smtClean="0"/>
              <a:t>20/02/2021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2570933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165B3-7A13-4ACC-A37A-EDF70582BBCC}" type="datetimeFigureOut">
              <a:rPr lang="en-US" smtClean="0"/>
              <a:t>20/02/2021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225446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44165B3-7A13-4ACC-A37A-EDF70582BBCC}" type="datetimeFigureOut">
              <a:rPr lang="en-US" smtClean="0"/>
              <a:t>20/02/2021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514681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44165B3-7A13-4ACC-A37A-EDF70582BBCC}" type="datetimeFigureOut">
              <a:rPr lang="en-US" smtClean="0"/>
              <a:t>20/02/2021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CCAF3-B7BE-4966-8CB6-DE168F56E99C}" type="slidenum">
              <a:rPr lang="en-US" smtClean="0"/>
              <a:t>‹#›</a:t>
            </a:fld>
            <a:endParaRPr lang="en-US"/>
          </a:p>
        </p:txBody>
      </p:sp>
    </p:spTree>
    <p:extLst>
      <p:ext uri="{BB962C8B-B14F-4D97-AF65-F5344CB8AC3E}">
        <p14:creationId xmlns:p14="http://schemas.microsoft.com/office/powerpoint/2010/main" val="1539212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44165B3-7A13-4ACC-A37A-EDF70582BBCC}" type="datetimeFigureOut">
              <a:rPr lang="en-US" smtClean="0"/>
              <a:t>20/02/2021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53CCAF3-B7BE-4966-8CB6-DE168F56E99C}" type="slidenum">
              <a:rPr lang="en-US" smtClean="0"/>
              <a:t>‹#›</a:t>
            </a:fld>
            <a:endParaRPr lang="en-US"/>
          </a:p>
        </p:txBody>
      </p:sp>
    </p:spTree>
    <p:extLst>
      <p:ext uri="{BB962C8B-B14F-4D97-AF65-F5344CB8AC3E}">
        <p14:creationId xmlns:p14="http://schemas.microsoft.com/office/powerpoint/2010/main" val="17932088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2.emf"/><Relationship Id="rId18" Type="http://schemas.openxmlformats.org/officeDocument/2006/relationships/slide" Target="slide4.xml"/><Relationship Id="rId26" Type="http://schemas.openxmlformats.org/officeDocument/2006/relationships/audio" Target="../media/audio4.wav"/><Relationship Id="rId3" Type="http://schemas.openxmlformats.org/officeDocument/2006/relationships/image" Target="../media/image2.emf"/><Relationship Id="rId21" Type="http://schemas.openxmlformats.org/officeDocument/2006/relationships/slide" Target="slide6.xml"/><Relationship Id="rId34" Type="http://schemas.openxmlformats.org/officeDocument/2006/relationships/image" Target="../media/image14.emf"/><Relationship Id="rId7" Type="http://schemas.openxmlformats.org/officeDocument/2006/relationships/image" Target="../media/image6.emf"/><Relationship Id="rId12" Type="http://schemas.openxmlformats.org/officeDocument/2006/relationships/image" Target="../media/image11.emf"/><Relationship Id="rId17" Type="http://schemas.openxmlformats.org/officeDocument/2006/relationships/slide" Target="slide3.xml"/><Relationship Id="rId25" Type="http://schemas.openxmlformats.org/officeDocument/2006/relationships/slide" Target="slide9.xml"/><Relationship Id="rId33" Type="http://schemas.openxmlformats.org/officeDocument/2006/relationships/slide" Target="slide11.xml"/><Relationship Id="rId2" Type="http://schemas.openxmlformats.org/officeDocument/2006/relationships/image" Target="../media/image1.emf"/><Relationship Id="rId16" Type="http://schemas.openxmlformats.org/officeDocument/2006/relationships/audio" Target="../media/audio1.wav"/><Relationship Id="rId20" Type="http://schemas.openxmlformats.org/officeDocument/2006/relationships/slide" Target="slide5.xml"/><Relationship Id="rId29" Type="http://schemas.openxmlformats.org/officeDocument/2006/relationships/audio" Target="../media/audio5.wav"/><Relationship Id="rId1" Type="http://schemas.openxmlformats.org/officeDocument/2006/relationships/slideLayout" Target="../slideLayouts/slideLayout7.xml"/><Relationship Id="rId6" Type="http://schemas.openxmlformats.org/officeDocument/2006/relationships/image" Target="../media/image5.emf"/><Relationship Id="rId11" Type="http://schemas.openxmlformats.org/officeDocument/2006/relationships/image" Target="../media/image10.emf"/><Relationship Id="rId24" Type="http://schemas.openxmlformats.org/officeDocument/2006/relationships/audio" Target="../media/audio3.wav"/><Relationship Id="rId32" Type="http://schemas.openxmlformats.org/officeDocument/2006/relationships/slide" Target="slide14.xml"/><Relationship Id="rId5" Type="http://schemas.openxmlformats.org/officeDocument/2006/relationships/image" Target="../media/image4.emf"/><Relationship Id="rId15" Type="http://schemas.openxmlformats.org/officeDocument/2006/relationships/slide" Target="slide2.xml"/><Relationship Id="rId23" Type="http://schemas.openxmlformats.org/officeDocument/2006/relationships/slide" Target="slide8.xml"/><Relationship Id="rId28" Type="http://schemas.openxmlformats.org/officeDocument/2006/relationships/slide" Target="slide12.xml"/><Relationship Id="rId10" Type="http://schemas.openxmlformats.org/officeDocument/2006/relationships/image" Target="../media/image9.emf"/><Relationship Id="rId19" Type="http://schemas.openxmlformats.org/officeDocument/2006/relationships/audio" Target="../media/audio2.wav"/><Relationship Id="rId31" Type="http://schemas.openxmlformats.org/officeDocument/2006/relationships/audio" Target="../media/audio6.wav"/><Relationship Id="rId4" Type="http://schemas.openxmlformats.org/officeDocument/2006/relationships/image" Target="../media/image3.emf"/><Relationship Id="rId9" Type="http://schemas.openxmlformats.org/officeDocument/2006/relationships/image" Target="../media/image8.emf"/><Relationship Id="rId14" Type="http://schemas.openxmlformats.org/officeDocument/2006/relationships/image" Target="../media/image13.emf"/><Relationship Id="rId22" Type="http://schemas.openxmlformats.org/officeDocument/2006/relationships/slide" Target="slide7.xml"/><Relationship Id="rId27" Type="http://schemas.openxmlformats.org/officeDocument/2006/relationships/slide" Target="slide10.xml"/><Relationship Id="rId30" Type="http://schemas.openxmlformats.org/officeDocument/2006/relationships/slide" Target="slide13.xml"/><Relationship Id="rId35" Type="http://schemas.openxmlformats.org/officeDocument/2006/relationships/image" Target="../media/image15.emf"/><Relationship Id="rId8" Type="http://schemas.openxmlformats.org/officeDocument/2006/relationships/image" Target="../media/image7.emf"/></Relationships>
</file>

<file path=ppt/slides/_rels/slide1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slide" Target="slide1.xml"/><Relationship Id="rId1" Type="http://schemas.openxmlformats.org/officeDocument/2006/relationships/slideLayout" Target="../slideLayouts/slideLayout7.xml"/><Relationship Id="rId6" Type="http://schemas.openxmlformats.org/officeDocument/2006/relationships/image" Target="../media/image14.emf"/><Relationship Id="rId5" Type="http://schemas.openxmlformats.org/officeDocument/2006/relationships/image" Target="../media/image18.emf"/><Relationship Id="rId4" Type="http://schemas.openxmlformats.org/officeDocument/2006/relationships/image" Target="../media/image17.emf"/></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slide" Target="slide1.xml"/><Relationship Id="rId1" Type="http://schemas.openxmlformats.org/officeDocument/2006/relationships/slideLayout" Target="../slideLayouts/slideLayout7.xml"/><Relationship Id="rId6" Type="http://schemas.openxmlformats.org/officeDocument/2006/relationships/image" Target="../media/image14.emf"/><Relationship Id="rId5" Type="http://schemas.openxmlformats.org/officeDocument/2006/relationships/image" Target="../media/image18.emf"/><Relationship Id="rId4" Type="http://schemas.openxmlformats.org/officeDocument/2006/relationships/image" Target="../media/image17.emf"/></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image" Target="../media/image14.emf"/><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13.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audio" Target="../media/audio2.wav"/><Relationship Id="rId7" Type="http://schemas.openxmlformats.org/officeDocument/2006/relationships/image" Target="../media/image18.emf"/><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slide" Target="slide1.xml"/></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image" Target="../media/image14.emf"/><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image" Target="../media/image14.emf"/><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slide" Target="slide1.xml"/><Relationship Id="rId1" Type="http://schemas.openxmlformats.org/officeDocument/2006/relationships/slideLayout" Target="../slideLayouts/slideLayout7.xml"/><Relationship Id="rId6" Type="http://schemas.openxmlformats.org/officeDocument/2006/relationships/image" Target="../media/image14.emf"/><Relationship Id="rId5" Type="http://schemas.openxmlformats.org/officeDocument/2006/relationships/image" Target="../media/image18.emf"/><Relationship Id="rId4" Type="http://schemas.openxmlformats.org/officeDocument/2006/relationships/image" Target="../media/image17.emf"/></Relationships>
</file>

<file path=ppt/slides/_rels/slide4.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audio" Target="../media/audio2.wav"/><Relationship Id="rId7" Type="http://schemas.openxmlformats.org/officeDocument/2006/relationships/image" Target="../media/image18.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slide" Target="slide1.xml"/></Relationships>
</file>

<file path=ppt/slides/_rels/slide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slide" Target="slide1.xml"/><Relationship Id="rId1" Type="http://schemas.openxmlformats.org/officeDocument/2006/relationships/slideLayout" Target="../slideLayouts/slideLayout7.xml"/><Relationship Id="rId6" Type="http://schemas.openxmlformats.org/officeDocument/2006/relationships/image" Target="../media/image14.emf"/><Relationship Id="rId5" Type="http://schemas.openxmlformats.org/officeDocument/2006/relationships/image" Target="../media/image18.emf"/><Relationship Id="rId4" Type="http://schemas.openxmlformats.org/officeDocument/2006/relationships/image" Target="../media/image17.emf"/></Relationships>
</file>

<file path=ppt/slides/_rels/slide6.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audio" Target="../media/audio2.wav"/><Relationship Id="rId7" Type="http://schemas.openxmlformats.org/officeDocument/2006/relationships/image" Target="../media/image18.emf"/><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slide" Target="slide1.xml"/></Relationships>
</file>

<file path=ppt/slides/_rels/slide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slide" Target="slide1.xml"/><Relationship Id="rId1" Type="http://schemas.openxmlformats.org/officeDocument/2006/relationships/slideLayout" Target="../slideLayouts/slideLayout7.xml"/><Relationship Id="rId6" Type="http://schemas.openxmlformats.org/officeDocument/2006/relationships/image" Target="../media/image14.emf"/><Relationship Id="rId5" Type="http://schemas.openxmlformats.org/officeDocument/2006/relationships/image" Target="../media/image18.emf"/><Relationship Id="rId4" Type="http://schemas.openxmlformats.org/officeDocument/2006/relationships/image" Target="../media/image17.emf"/></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image" Target="../media/image14.emf"/><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image" Target="../media/image14.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p:cNvGrpSpPr/>
          <p:nvPr/>
        </p:nvGrpSpPr>
        <p:grpSpPr>
          <a:xfrm>
            <a:off x="1835486" y="1077139"/>
            <a:ext cx="5595982" cy="5381313"/>
            <a:chOff x="-991499" y="-234591"/>
            <a:chExt cx="7391616" cy="7108064"/>
          </a:xfrm>
        </p:grpSpPr>
        <p:grpSp>
          <p:nvGrpSpPr>
            <p:cNvPr id="49" name="Group 48"/>
            <p:cNvGrpSpPr/>
            <p:nvPr/>
          </p:nvGrpSpPr>
          <p:grpSpPr>
            <a:xfrm>
              <a:off x="-991499" y="-234591"/>
              <a:ext cx="7391616" cy="7108064"/>
              <a:chOff x="-991499" y="-234591"/>
              <a:chExt cx="7391616" cy="7108064"/>
            </a:xfrm>
          </p:grpSpPr>
          <p:grpSp>
            <p:nvGrpSpPr>
              <p:cNvPr id="48" name="Group 47"/>
              <p:cNvGrpSpPr/>
              <p:nvPr/>
            </p:nvGrpSpPr>
            <p:grpSpPr>
              <a:xfrm>
                <a:off x="-991499" y="-234591"/>
                <a:ext cx="7391616" cy="7108064"/>
                <a:chOff x="-991499" y="-234591"/>
                <a:chExt cx="7391616" cy="7108064"/>
              </a:xfrm>
            </p:grpSpPr>
            <p:pic>
              <p:nvPicPr>
                <p:cNvPr id="25" name="Picture 24"/>
                <p:cNvPicPr>
                  <a:picLocks noChangeAspect="1"/>
                </p:cNvPicPr>
                <p:nvPr/>
              </p:nvPicPr>
              <p:blipFill>
                <a:blip r:embed="rId2"/>
                <a:stretch>
                  <a:fillRect/>
                </a:stretch>
              </p:blipFill>
              <p:spPr>
                <a:xfrm>
                  <a:off x="3556360" y="-99392"/>
                  <a:ext cx="1638659" cy="1727625"/>
                </a:xfrm>
                <a:prstGeom prst="rect">
                  <a:avLst/>
                </a:prstGeom>
                <a:ln>
                  <a:noFill/>
                </a:ln>
                <a:effectLst>
                  <a:softEdge rad="112500"/>
                </a:effectLst>
              </p:spPr>
            </p:pic>
            <p:grpSp>
              <p:nvGrpSpPr>
                <p:cNvPr id="47" name="Group 46"/>
                <p:cNvGrpSpPr/>
                <p:nvPr/>
              </p:nvGrpSpPr>
              <p:grpSpPr>
                <a:xfrm>
                  <a:off x="-991499" y="-234591"/>
                  <a:ext cx="7391616" cy="7108064"/>
                  <a:chOff x="-991499" y="-234591"/>
                  <a:chExt cx="7391616" cy="7108064"/>
                </a:xfrm>
              </p:grpSpPr>
              <p:pic>
                <p:nvPicPr>
                  <p:cNvPr id="18" name="Picture 17"/>
                  <p:cNvPicPr>
                    <a:picLocks noChangeAspect="1"/>
                  </p:cNvPicPr>
                  <p:nvPr/>
                </p:nvPicPr>
                <p:blipFill>
                  <a:blip r:embed="rId3"/>
                  <a:stretch>
                    <a:fillRect/>
                  </a:stretch>
                </p:blipFill>
                <p:spPr>
                  <a:xfrm>
                    <a:off x="-806627" y="3632478"/>
                    <a:ext cx="1613254" cy="1435453"/>
                  </a:xfrm>
                  <a:prstGeom prst="rect">
                    <a:avLst/>
                  </a:prstGeom>
                  <a:ln>
                    <a:noFill/>
                  </a:ln>
                  <a:effectLst>
                    <a:softEdge rad="112500"/>
                  </a:effectLst>
                </p:spPr>
              </p:pic>
              <p:pic>
                <p:nvPicPr>
                  <p:cNvPr id="21" name="Picture 20"/>
                  <p:cNvPicPr>
                    <a:picLocks noChangeAspect="1"/>
                  </p:cNvPicPr>
                  <p:nvPr/>
                </p:nvPicPr>
                <p:blipFill>
                  <a:blip r:embed="rId4"/>
                  <a:stretch>
                    <a:fillRect/>
                  </a:stretch>
                </p:blipFill>
                <p:spPr>
                  <a:xfrm>
                    <a:off x="-991499" y="1949888"/>
                    <a:ext cx="1651362" cy="1473563"/>
                  </a:xfrm>
                  <a:prstGeom prst="rect">
                    <a:avLst/>
                  </a:prstGeom>
                  <a:ln>
                    <a:noFill/>
                  </a:ln>
                  <a:effectLst>
                    <a:softEdge rad="112500"/>
                  </a:effectLst>
                </p:spPr>
              </p:pic>
              <p:pic>
                <p:nvPicPr>
                  <p:cNvPr id="22" name="Picture 21"/>
                  <p:cNvPicPr>
                    <a:picLocks noChangeAspect="1"/>
                  </p:cNvPicPr>
                  <p:nvPr/>
                </p:nvPicPr>
                <p:blipFill>
                  <a:blip r:embed="rId5"/>
                  <a:stretch>
                    <a:fillRect/>
                  </a:stretch>
                </p:blipFill>
                <p:spPr>
                  <a:xfrm>
                    <a:off x="-457471" y="501616"/>
                    <a:ext cx="1816498" cy="1816547"/>
                  </a:xfrm>
                  <a:prstGeom prst="rect">
                    <a:avLst/>
                  </a:prstGeom>
                  <a:ln>
                    <a:noFill/>
                  </a:ln>
                  <a:effectLst>
                    <a:softEdge rad="112500"/>
                  </a:effectLst>
                </p:spPr>
              </p:pic>
              <p:pic>
                <p:nvPicPr>
                  <p:cNvPr id="23" name="Picture 22"/>
                  <p:cNvPicPr>
                    <a:picLocks noChangeAspect="1"/>
                  </p:cNvPicPr>
                  <p:nvPr/>
                </p:nvPicPr>
                <p:blipFill>
                  <a:blip r:embed="rId6"/>
                  <a:stretch>
                    <a:fillRect/>
                  </a:stretch>
                </p:blipFill>
                <p:spPr>
                  <a:xfrm>
                    <a:off x="634030" y="-234591"/>
                    <a:ext cx="1600551" cy="1740328"/>
                  </a:xfrm>
                  <a:prstGeom prst="rect">
                    <a:avLst/>
                  </a:prstGeom>
                  <a:ln>
                    <a:noFill/>
                  </a:ln>
                  <a:effectLst>
                    <a:softEdge rad="112500"/>
                  </a:effectLst>
                </p:spPr>
              </p:pic>
              <p:pic>
                <p:nvPicPr>
                  <p:cNvPr id="24" name="Picture 23"/>
                  <p:cNvPicPr>
                    <a:picLocks noChangeAspect="1"/>
                  </p:cNvPicPr>
                  <p:nvPr/>
                </p:nvPicPr>
                <p:blipFill>
                  <a:blip r:embed="rId7"/>
                  <a:stretch>
                    <a:fillRect/>
                  </a:stretch>
                </p:blipFill>
                <p:spPr>
                  <a:xfrm>
                    <a:off x="2180470" y="-234591"/>
                    <a:ext cx="1562442" cy="1549781"/>
                  </a:xfrm>
                  <a:prstGeom prst="rect">
                    <a:avLst/>
                  </a:prstGeom>
                  <a:ln>
                    <a:noFill/>
                  </a:ln>
                  <a:effectLst>
                    <a:softEdge rad="112500"/>
                  </a:effectLst>
                </p:spPr>
              </p:pic>
              <p:pic>
                <p:nvPicPr>
                  <p:cNvPr id="26" name="Picture 25"/>
                  <p:cNvPicPr>
                    <a:picLocks noChangeAspect="1"/>
                  </p:cNvPicPr>
                  <p:nvPr/>
                </p:nvPicPr>
                <p:blipFill>
                  <a:blip r:embed="rId8"/>
                  <a:stretch>
                    <a:fillRect/>
                  </a:stretch>
                </p:blipFill>
                <p:spPr>
                  <a:xfrm>
                    <a:off x="4403721" y="635573"/>
                    <a:ext cx="1752984" cy="1714922"/>
                  </a:xfrm>
                  <a:prstGeom prst="rect">
                    <a:avLst/>
                  </a:prstGeom>
                  <a:ln>
                    <a:noFill/>
                  </a:ln>
                  <a:effectLst>
                    <a:softEdge rad="112500"/>
                  </a:effectLst>
                </p:spPr>
              </p:pic>
              <p:pic>
                <p:nvPicPr>
                  <p:cNvPr id="27" name="Picture 26"/>
                  <p:cNvPicPr>
                    <a:picLocks noChangeAspect="1"/>
                  </p:cNvPicPr>
                  <p:nvPr/>
                </p:nvPicPr>
                <p:blipFill>
                  <a:blip r:embed="rId9"/>
                  <a:stretch>
                    <a:fillRect/>
                  </a:stretch>
                </p:blipFill>
                <p:spPr>
                  <a:xfrm>
                    <a:off x="4837675" y="2027329"/>
                    <a:ext cx="1562442" cy="1562485"/>
                  </a:xfrm>
                  <a:prstGeom prst="rect">
                    <a:avLst/>
                  </a:prstGeom>
                  <a:ln>
                    <a:noFill/>
                  </a:ln>
                  <a:effectLst>
                    <a:softEdge rad="112500"/>
                  </a:effectLst>
                </p:spPr>
              </p:pic>
              <p:pic>
                <p:nvPicPr>
                  <p:cNvPr id="28" name="Picture 27"/>
                  <p:cNvPicPr>
                    <a:picLocks noChangeAspect="1"/>
                  </p:cNvPicPr>
                  <p:nvPr/>
                </p:nvPicPr>
                <p:blipFill>
                  <a:blip r:embed="rId10"/>
                  <a:stretch>
                    <a:fillRect/>
                  </a:stretch>
                </p:blipFill>
                <p:spPr>
                  <a:xfrm>
                    <a:off x="4559108" y="3502420"/>
                    <a:ext cx="1702173" cy="1575188"/>
                  </a:xfrm>
                  <a:prstGeom prst="rect">
                    <a:avLst/>
                  </a:prstGeom>
                  <a:ln>
                    <a:noFill/>
                  </a:ln>
                  <a:effectLst>
                    <a:softEdge rad="112500"/>
                  </a:effectLst>
                </p:spPr>
              </p:pic>
              <p:pic>
                <p:nvPicPr>
                  <p:cNvPr id="29" name="Picture 28"/>
                  <p:cNvPicPr>
                    <a:picLocks noChangeAspect="1"/>
                  </p:cNvPicPr>
                  <p:nvPr/>
                </p:nvPicPr>
                <p:blipFill>
                  <a:blip r:embed="rId11"/>
                  <a:stretch>
                    <a:fillRect/>
                  </a:stretch>
                </p:blipFill>
                <p:spPr>
                  <a:xfrm>
                    <a:off x="3790164" y="4513365"/>
                    <a:ext cx="1803795" cy="1803844"/>
                  </a:xfrm>
                  <a:prstGeom prst="rect">
                    <a:avLst/>
                  </a:prstGeom>
                  <a:ln>
                    <a:noFill/>
                  </a:ln>
                  <a:effectLst>
                    <a:softEdge rad="112500"/>
                  </a:effectLst>
                </p:spPr>
              </p:pic>
              <p:pic>
                <p:nvPicPr>
                  <p:cNvPr id="31" name="Picture 30"/>
                  <p:cNvPicPr>
                    <a:picLocks noChangeAspect="1"/>
                  </p:cNvPicPr>
                  <p:nvPr/>
                </p:nvPicPr>
                <p:blipFill>
                  <a:blip r:embed="rId12"/>
                  <a:stretch>
                    <a:fillRect/>
                  </a:stretch>
                </p:blipFill>
                <p:spPr>
                  <a:xfrm>
                    <a:off x="1235900" y="5260176"/>
                    <a:ext cx="1448117" cy="1613297"/>
                  </a:xfrm>
                  <a:prstGeom prst="rect">
                    <a:avLst/>
                  </a:prstGeom>
                  <a:ln>
                    <a:noFill/>
                  </a:ln>
                  <a:effectLst>
                    <a:softEdge rad="112500"/>
                  </a:effectLst>
                </p:spPr>
              </p:pic>
              <p:pic>
                <p:nvPicPr>
                  <p:cNvPr id="32" name="Picture 31"/>
                  <p:cNvPicPr>
                    <a:picLocks noChangeAspect="1"/>
                  </p:cNvPicPr>
                  <p:nvPr/>
                </p:nvPicPr>
                <p:blipFill>
                  <a:blip r:embed="rId13"/>
                  <a:stretch>
                    <a:fillRect/>
                  </a:stretch>
                </p:blipFill>
                <p:spPr>
                  <a:xfrm>
                    <a:off x="-162571" y="4720816"/>
                    <a:ext cx="1791092" cy="1791141"/>
                  </a:xfrm>
                  <a:prstGeom prst="rect">
                    <a:avLst/>
                  </a:prstGeom>
                  <a:ln>
                    <a:noFill/>
                  </a:ln>
                  <a:effectLst>
                    <a:softEdge rad="112500"/>
                  </a:effectLst>
                </p:spPr>
              </p:pic>
            </p:grpSp>
          </p:grpSp>
          <p:pic>
            <p:nvPicPr>
              <p:cNvPr id="30" name="Picture 29"/>
              <p:cNvPicPr>
                <a:picLocks noChangeAspect="1"/>
              </p:cNvPicPr>
              <p:nvPr/>
            </p:nvPicPr>
            <p:blipFill>
              <a:blip r:embed="rId14"/>
              <a:stretch>
                <a:fillRect/>
              </a:stretch>
            </p:blipFill>
            <p:spPr>
              <a:xfrm>
                <a:off x="2918457" y="5250557"/>
                <a:ext cx="1448117" cy="1613297"/>
              </a:xfrm>
              <a:prstGeom prst="rect">
                <a:avLst/>
              </a:prstGeom>
              <a:ln>
                <a:noFill/>
              </a:ln>
              <a:effectLst>
                <a:softEdge rad="112500"/>
              </a:effectLst>
            </p:spPr>
          </p:pic>
        </p:grpSp>
        <p:sp>
          <p:nvSpPr>
            <p:cNvPr id="33" name="Flowchart: Manual Operation 32"/>
            <p:cNvSpPr/>
            <p:nvPr/>
          </p:nvSpPr>
          <p:spPr>
            <a:xfrm rot="2457888">
              <a:off x="4490980" y="926986"/>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15" action="ppaction://hlinksldjump">
                    <a:snd r:embed="rId16" name="arrow.wav"/>
                  </a:hlinkMouseOver>
                </a:rPr>
                <a:t>1</a:t>
              </a:r>
              <a:endParaRPr lang="en-US" sz="4400" b="1" dirty="0">
                <a:solidFill>
                  <a:srgbClr val="002060"/>
                </a:solidFill>
              </a:endParaRPr>
            </a:p>
          </p:txBody>
        </p:sp>
        <p:sp>
          <p:nvSpPr>
            <p:cNvPr id="34" name="Flowchart: Manual Operation 33"/>
            <p:cNvSpPr/>
            <p:nvPr/>
          </p:nvSpPr>
          <p:spPr>
            <a:xfrm rot="865394">
              <a:off x="3450840" y="263573"/>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17" action="ppaction://hlinksldjump">
                    <a:snd r:embed="rId16" name="arrow.wav"/>
                  </a:hlinkMouseOver>
                </a:rPr>
                <a:t>2</a:t>
              </a:r>
              <a:endParaRPr lang="en-US" sz="4400" b="1" dirty="0">
                <a:solidFill>
                  <a:srgbClr val="002060"/>
                </a:solidFill>
              </a:endParaRPr>
            </a:p>
            <a:p>
              <a:pPr algn="ctr" rtl="1"/>
              <a:endParaRPr lang="en-US" dirty="0"/>
            </a:p>
          </p:txBody>
        </p:sp>
        <p:sp>
          <p:nvSpPr>
            <p:cNvPr id="35" name="Flowchart: Manual Operation 34"/>
            <p:cNvSpPr/>
            <p:nvPr/>
          </p:nvSpPr>
          <p:spPr>
            <a:xfrm rot="322309">
              <a:off x="2182317" y="-87700"/>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18" action="ppaction://hlinksldjump">
                    <a:snd r:embed="rId19" name="bomb.wav"/>
                  </a:hlinkMouseOver>
                </a:rPr>
                <a:t>3</a:t>
              </a:r>
              <a:endParaRPr lang="en-US" sz="4400" b="1" dirty="0">
                <a:solidFill>
                  <a:srgbClr val="002060"/>
                </a:solidFill>
              </a:endParaRPr>
            </a:p>
            <a:p>
              <a:pPr algn="ctr" rtl="1"/>
              <a:endParaRPr lang="en-US" dirty="0"/>
            </a:p>
          </p:txBody>
        </p:sp>
        <p:sp>
          <p:nvSpPr>
            <p:cNvPr id="36" name="Flowchart: Manual Operation 35"/>
            <p:cNvSpPr/>
            <p:nvPr/>
          </p:nvSpPr>
          <p:spPr>
            <a:xfrm rot="20373155">
              <a:off x="892163" y="37057"/>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20" action="ppaction://hlinksldjump">
                    <a:snd r:embed="rId16" name="arrow.wav"/>
                  </a:hlinkMouseOver>
                </a:rPr>
                <a:t>4</a:t>
              </a:r>
              <a:endParaRPr lang="en-US" sz="4400" b="1" dirty="0">
                <a:solidFill>
                  <a:srgbClr val="002060"/>
                </a:solidFill>
              </a:endParaRPr>
            </a:p>
            <a:p>
              <a:pPr algn="ctr" rtl="1"/>
              <a:endParaRPr lang="en-US" dirty="0"/>
            </a:p>
          </p:txBody>
        </p:sp>
        <p:sp>
          <p:nvSpPr>
            <p:cNvPr id="37" name="Flowchart: Manual Operation 36"/>
            <p:cNvSpPr/>
            <p:nvPr/>
          </p:nvSpPr>
          <p:spPr>
            <a:xfrm rot="18796539">
              <a:off x="-167844" y="849003"/>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21" action="ppaction://hlinksldjump">
                    <a:snd r:embed="rId16" name="arrow.wav"/>
                  </a:hlinkMouseOver>
                </a:rPr>
                <a:t>5</a:t>
              </a:r>
              <a:endParaRPr lang="en-US" sz="4400" b="1" dirty="0">
                <a:solidFill>
                  <a:srgbClr val="002060"/>
                </a:solidFill>
              </a:endParaRPr>
            </a:p>
            <a:p>
              <a:pPr algn="ctr" rtl="1"/>
              <a:endParaRPr lang="en-US" dirty="0"/>
            </a:p>
          </p:txBody>
        </p:sp>
        <p:sp>
          <p:nvSpPr>
            <p:cNvPr id="38" name="Flowchart: Manual Operation 37"/>
            <p:cNvSpPr/>
            <p:nvPr/>
          </p:nvSpPr>
          <p:spPr>
            <a:xfrm rot="17528875">
              <a:off x="-797566" y="2229608"/>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22" action="ppaction://hlinksldjump">
                    <a:snd r:embed="rId16" name="arrow.wav"/>
                  </a:hlinkMouseOver>
                </a:rPr>
                <a:t>6</a:t>
              </a:r>
              <a:endParaRPr lang="en-US" sz="4400" b="1" dirty="0">
                <a:solidFill>
                  <a:srgbClr val="002060"/>
                </a:solidFill>
              </a:endParaRPr>
            </a:p>
            <a:p>
              <a:pPr algn="ctr" rtl="1"/>
              <a:endParaRPr lang="en-US" dirty="0"/>
            </a:p>
          </p:txBody>
        </p:sp>
        <p:sp>
          <p:nvSpPr>
            <p:cNvPr id="39" name="Flowchart: Manual Operation 38"/>
            <p:cNvSpPr/>
            <p:nvPr/>
          </p:nvSpPr>
          <p:spPr>
            <a:xfrm rot="15707342">
              <a:off x="-708860" y="3463558"/>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23" action="ppaction://hlinksldjump">
                    <a:snd r:embed="rId24" name="explode.wav"/>
                  </a:hlinkMouseOver>
                </a:rPr>
                <a:t>7</a:t>
              </a:r>
              <a:endParaRPr lang="en-US" sz="4400" b="1" dirty="0">
                <a:solidFill>
                  <a:srgbClr val="002060"/>
                </a:solidFill>
              </a:endParaRPr>
            </a:p>
            <a:p>
              <a:pPr algn="ctr" rtl="1"/>
              <a:endParaRPr lang="en-US" dirty="0"/>
            </a:p>
          </p:txBody>
        </p:sp>
        <p:sp>
          <p:nvSpPr>
            <p:cNvPr id="40" name="Flowchart: Manual Operation 39"/>
            <p:cNvSpPr/>
            <p:nvPr/>
          </p:nvSpPr>
          <p:spPr>
            <a:xfrm rot="13180679">
              <a:off x="162370" y="4783013"/>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MouseOver r:id="rId25" action="ppaction://hlinksldjump">
                    <a:snd r:embed="rId26" name="applause.wav"/>
                  </a:hlinkMouseOver>
                </a:rPr>
                <a:t>8</a:t>
              </a:r>
              <a:endParaRPr lang="en-US" sz="4400" b="1" dirty="0">
                <a:solidFill>
                  <a:srgbClr val="002060"/>
                </a:solidFill>
              </a:endParaRPr>
            </a:p>
            <a:p>
              <a:pPr algn="ctr" rtl="1"/>
              <a:endParaRPr lang="en-US" dirty="0"/>
            </a:p>
          </p:txBody>
        </p:sp>
        <p:sp>
          <p:nvSpPr>
            <p:cNvPr id="41" name="Flowchart: Manual Operation 40"/>
            <p:cNvSpPr/>
            <p:nvPr/>
          </p:nvSpPr>
          <p:spPr>
            <a:xfrm rot="11708962">
              <a:off x="1367781" y="5316657"/>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4400" b="1" dirty="0">
                  <a:solidFill>
                    <a:srgbClr val="002060"/>
                  </a:solidFill>
                  <a:hlinkClick r:id="rId27" action="ppaction://hlinksldjump"/>
                </a:rPr>
                <a:t>9</a:t>
              </a:r>
              <a:endParaRPr lang="en-US" sz="5400" b="1" dirty="0">
                <a:solidFill>
                  <a:srgbClr val="002060"/>
                </a:solidFill>
              </a:endParaRPr>
            </a:p>
            <a:p>
              <a:pPr algn="ctr" rtl="1"/>
              <a:endParaRPr lang="en-US" dirty="0"/>
            </a:p>
          </p:txBody>
        </p:sp>
        <p:sp>
          <p:nvSpPr>
            <p:cNvPr id="43" name="Flowchart: Manual Operation 42"/>
            <p:cNvSpPr/>
            <p:nvPr/>
          </p:nvSpPr>
          <p:spPr>
            <a:xfrm rot="8427326">
              <a:off x="3765597" y="4416164"/>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3200" b="1" dirty="0">
                  <a:solidFill>
                    <a:srgbClr val="002060"/>
                  </a:solidFill>
                  <a:hlinkMouseOver r:id="rId28" action="ppaction://hlinksldjump">
                    <a:snd r:embed="rId29" name="laser.wav"/>
                  </a:hlinkMouseOver>
                </a:rPr>
                <a:t>11</a:t>
              </a:r>
              <a:endParaRPr lang="en-US" sz="4000" b="1" dirty="0">
                <a:solidFill>
                  <a:srgbClr val="002060"/>
                </a:solidFill>
              </a:endParaRPr>
            </a:p>
            <a:p>
              <a:pPr algn="ctr" rtl="1"/>
              <a:endParaRPr lang="en-US" dirty="0"/>
            </a:p>
          </p:txBody>
        </p:sp>
        <p:sp>
          <p:nvSpPr>
            <p:cNvPr id="44" name="Flowchart: Manual Operation 43"/>
            <p:cNvSpPr/>
            <p:nvPr/>
          </p:nvSpPr>
          <p:spPr>
            <a:xfrm rot="6711419">
              <a:off x="4574038" y="3478114"/>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2800" b="1" dirty="0">
                  <a:solidFill>
                    <a:srgbClr val="002060"/>
                  </a:solidFill>
                  <a:hlinkMouseOver r:id="rId30" action="ppaction://hlinksldjump">
                    <a:snd r:embed="rId31" name="whoosh.wav"/>
                  </a:hlinkMouseOver>
                </a:rPr>
                <a:t>12</a:t>
              </a:r>
              <a:endParaRPr lang="en-US" sz="4000" b="1" dirty="0">
                <a:solidFill>
                  <a:srgbClr val="002060"/>
                </a:solidFill>
              </a:endParaRPr>
            </a:p>
            <a:p>
              <a:pPr algn="ctr" rtl="1"/>
              <a:endParaRPr lang="en-US" dirty="0"/>
            </a:p>
          </p:txBody>
        </p:sp>
        <p:sp>
          <p:nvSpPr>
            <p:cNvPr id="45" name="Flowchart: Manual Operation 44"/>
            <p:cNvSpPr/>
            <p:nvPr/>
          </p:nvSpPr>
          <p:spPr>
            <a:xfrm rot="5400000">
              <a:off x="4940565" y="2228322"/>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3200" b="1" dirty="0" smtClean="0">
                  <a:solidFill>
                    <a:srgbClr val="002060"/>
                  </a:solidFill>
                  <a:hlinkMouseOver r:id="rId32" action="ppaction://hlinksldjump">
                    <a:snd r:embed="rId31" name="whoosh.wav"/>
                  </a:hlinkMouseOver>
                </a:rPr>
                <a:t>1</a:t>
              </a:r>
              <a:r>
                <a:rPr lang="ar-LB" sz="3200" b="1" dirty="0" smtClean="0">
                  <a:solidFill>
                    <a:srgbClr val="002060"/>
                  </a:solidFill>
                  <a:hlinkMouseOver r:id="rId32" action="ppaction://hlinksldjump">
                    <a:snd r:embed="rId31" name="whoosh.wav"/>
                  </a:hlinkMouseOver>
                </a:rPr>
                <a:t>3</a:t>
              </a:r>
              <a:endParaRPr lang="en-US" sz="1400" dirty="0"/>
            </a:p>
          </p:txBody>
        </p:sp>
        <p:sp>
          <p:nvSpPr>
            <p:cNvPr id="50" name="Flowchart: Manual Operation 49"/>
            <p:cNvSpPr/>
            <p:nvPr/>
          </p:nvSpPr>
          <p:spPr>
            <a:xfrm rot="9077816">
              <a:off x="2792406" y="5373127"/>
              <a:ext cx="1440160" cy="1368152"/>
            </a:xfrm>
            <a:prstGeom prst="flowChartManualOperation">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LB" sz="3200" b="1" dirty="0" smtClean="0">
                  <a:solidFill>
                    <a:srgbClr val="002060"/>
                  </a:solidFill>
                  <a:hlinkClick r:id="rId33" action="ppaction://hlinksldjump"/>
                </a:rPr>
                <a:t>10</a:t>
              </a:r>
              <a:endParaRPr lang="en-US" sz="3200" b="1" dirty="0">
                <a:solidFill>
                  <a:srgbClr val="002060"/>
                </a:solidFill>
              </a:endParaRPr>
            </a:p>
            <a:p>
              <a:pPr algn="ctr" rtl="1"/>
              <a:endParaRPr lang="en-US" dirty="0"/>
            </a:p>
          </p:txBody>
        </p:sp>
      </p:grpSp>
      <p:pic>
        <p:nvPicPr>
          <p:cNvPr id="52" name="Picture 51"/>
          <p:cNvPicPr>
            <a:picLocks noChangeAspect="1"/>
          </p:cNvPicPr>
          <p:nvPr/>
        </p:nvPicPr>
        <p:blipFill>
          <a:blip r:embed="rId34"/>
          <a:stretch>
            <a:fillRect/>
          </a:stretch>
        </p:blipFill>
        <p:spPr>
          <a:xfrm>
            <a:off x="131920" y="5473528"/>
            <a:ext cx="1567415" cy="977641"/>
          </a:xfrm>
          <a:prstGeom prst="rect">
            <a:avLst/>
          </a:prstGeom>
        </p:spPr>
      </p:pic>
      <p:sp>
        <p:nvSpPr>
          <p:cNvPr id="46" name="Rectangle 45"/>
          <p:cNvSpPr/>
          <p:nvPr/>
        </p:nvSpPr>
        <p:spPr>
          <a:xfrm>
            <a:off x="1113014" y="301408"/>
            <a:ext cx="6414277" cy="646331"/>
          </a:xfrm>
          <a:prstGeom prst="rect">
            <a:avLst/>
          </a:prstGeom>
          <a:noFill/>
        </p:spPr>
        <p:txBody>
          <a:bodyPr wrap="square" lIns="91440" tIns="45720" rIns="91440" bIns="45720">
            <a:spAutoFit/>
          </a:bodyPr>
          <a:lstStyle/>
          <a:p>
            <a:pPr algn="ctr" rtl="1"/>
            <a:r>
              <a:rPr lang="ar-LB" sz="3600" dirty="0">
                <a:ln w="0"/>
                <a:solidFill>
                  <a:srgbClr val="7030A0"/>
                </a:solidFill>
                <a:effectLst>
                  <a:outerShdw blurRad="38100" dist="25400" dir="5400000" algn="ctr" rotWithShape="0">
                    <a:srgbClr val="6E747A">
                      <a:alpha val="43000"/>
                    </a:srgbClr>
                  </a:outerShdw>
                </a:effectLst>
              </a:rPr>
              <a:t>مسابقة الإمام الجواد عليه السلام المعرفيّة</a:t>
            </a:r>
            <a:endParaRPr lang="en-US" sz="3600" dirty="0">
              <a:ln w="0"/>
              <a:solidFill>
                <a:srgbClr val="7030A0"/>
              </a:solidFill>
              <a:effectLst>
                <a:outerShdw blurRad="38100" dist="25400" dir="5400000" algn="ctr" rotWithShape="0">
                  <a:srgbClr val="6E747A">
                    <a:alpha val="43000"/>
                  </a:srgbClr>
                </a:outerShdw>
              </a:effectLst>
            </a:endParaRPr>
          </a:p>
        </p:txBody>
      </p:sp>
      <p:pic>
        <p:nvPicPr>
          <p:cNvPr id="53" name="Picture 52"/>
          <p:cNvPicPr>
            <a:picLocks noChangeAspect="1"/>
          </p:cNvPicPr>
          <p:nvPr/>
        </p:nvPicPr>
        <p:blipFill>
          <a:blip r:embed="rId35"/>
          <a:stretch>
            <a:fillRect/>
          </a:stretch>
        </p:blipFill>
        <p:spPr>
          <a:xfrm>
            <a:off x="7423987" y="172008"/>
            <a:ext cx="1498928" cy="95273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500" fill="hold"/>
                                        <p:tgtEl>
                                          <p:spTgt spid="51"/>
                                        </p:tgtEl>
                                        <p:attrNameLst>
                                          <p:attrName>ppt_x</p:attrName>
                                        </p:attrNameLst>
                                      </p:cBhvr>
                                      <p:tavLst>
                                        <p:tav tm="0">
                                          <p:val>
                                            <p:strVal val="#ppt_x"/>
                                          </p:val>
                                        </p:tav>
                                        <p:tav tm="100000">
                                          <p:val>
                                            <p:strVal val="#ppt_x"/>
                                          </p:val>
                                        </p:tav>
                                      </p:tavLst>
                                    </p:anim>
                                    <p:anim calcmode="lin" valueType="num">
                                      <p:cBhvr additive="base">
                                        <p:cTn id="8"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7403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ال</a:t>
            </a:r>
            <a:r>
              <a:rPr lang="ar-LB" sz="4800" dirty="0"/>
              <a:t>تاس</a:t>
            </a:r>
            <a:r>
              <a:rPr lang="ar-KW" sz="4800" dirty="0"/>
              <a:t>ع</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A310E587-BEA6-4282-8328-0356451E6A36}"/>
              </a:ext>
            </a:extLst>
          </p:cNvPr>
          <p:cNvSpPr/>
          <p:nvPr/>
        </p:nvSpPr>
        <p:spPr>
          <a:xfrm>
            <a:off x="6252430" y="5902521"/>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2" action="ppaction://hlinksldjump"/>
              </a:rPr>
              <a:t>للعودة اضغط هنا</a:t>
            </a:r>
            <a:endParaRPr lang="ar-KW" dirty="0"/>
          </a:p>
        </p:txBody>
      </p:sp>
      <p:sp>
        <p:nvSpPr>
          <p:cNvPr id="2" name="Rectangle 1"/>
          <p:cNvSpPr/>
          <p:nvPr/>
        </p:nvSpPr>
        <p:spPr>
          <a:xfrm>
            <a:off x="3236013" y="4430511"/>
            <a:ext cx="4572000" cy="461665"/>
          </a:xfrm>
          <a:prstGeom prst="rect">
            <a:avLst/>
          </a:prstGeom>
        </p:spPr>
        <p:txBody>
          <a:bodyPr>
            <a:spAutoFit/>
          </a:bodyPr>
          <a:lstStyle/>
          <a:p>
            <a:pPr marR="0" lvl="0" algn="just" rtl="1">
              <a:spcBef>
                <a:spcPts val="0"/>
              </a:spcBef>
              <a:spcAft>
                <a:spcPts val="0"/>
              </a:spcAft>
              <a:tabLst>
                <a:tab pos="1028700" algn="l"/>
              </a:tabLst>
            </a:pPr>
            <a:r>
              <a:rPr lang="ar-LB" sz="2400" b="1" dirty="0"/>
              <a:t>المتوكل</a:t>
            </a:r>
            <a:r>
              <a:rPr lang="ar-LB" dirty="0" smtClean="0">
                <a:latin typeface="Times New Roman" panose="02020603050405020304" pitchFamily="18" charset="0"/>
                <a:ea typeface="Times New Roman" panose="02020603050405020304" pitchFamily="18" charset="0"/>
                <a:cs typeface="A- Amir 1" pitchFamily="2" charset="-78"/>
              </a:rPr>
              <a:t> </a:t>
            </a:r>
            <a:r>
              <a:rPr lang="ar-LB" sz="2400" b="1" dirty="0"/>
              <a:t>العباسي</a:t>
            </a:r>
            <a:r>
              <a:rPr lang="ar-LB" dirty="0">
                <a:latin typeface="Times New Roman" panose="02020603050405020304" pitchFamily="18" charset="0"/>
                <a:ea typeface="Times New Roman" panose="02020603050405020304" pitchFamily="18" charset="0"/>
                <a:cs typeface="A- Amir 1" pitchFamily="2" charset="-78"/>
              </a:rPr>
              <a:t>.</a:t>
            </a:r>
            <a:endParaRPr lang="en-US" sz="1400" dirty="0">
              <a:effectLst/>
              <a:latin typeface="Times New Roman" panose="02020603050405020304" pitchFamily="18" charset="0"/>
              <a:ea typeface="Times New Roman" panose="02020603050405020304" pitchFamily="18" charset="0"/>
            </a:endParaRPr>
          </a:p>
        </p:txBody>
      </p:sp>
      <p:pic>
        <p:nvPicPr>
          <p:cNvPr id="5" name="Picture 4"/>
          <p:cNvPicPr>
            <a:picLocks noChangeAspect="1"/>
          </p:cNvPicPr>
          <p:nvPr/>
        </p:nvPicPr>
        <p:blipFill>
          <a:blip r:embed="rId3"/>
          <a:stretch>
            <a:fillRect/>
          </a:stretch>
        </p:blipFill>
        <p:spPr>
          <a:xfrm>
            <a:off x="7987676" y="2355439"/>
            <a:ext cx="342975" cy="482719"/>
          </a:xfrm>
          <a:prstGeom prst="rect">
            <a:avLst/>
          </a:prstGeom>
        </p:spPr>
      </p:pic>
      <p:pic>
        <p:nvPicPr>
          <p:cNvPr id="6" name="Picture 5"/>
          <p:cNvPicPr>
            <a:picLocks noChangeAspect="1"/>
          </p:cNvPicPr>
          <p:nvPr/>
        </p:nvPicPr>
        <p:blipFill>
          <a:blip r:embed="rId4"/>
          <a:stretch>
            <a:fillRect/>
          </a:stretch>
        </p:blipFill>
        <p:spPr>
          <a:xfrm>
            <a:off x="7987676" y="4430511"/>
            <a:ext cx="342975" cy="482719"/>
          </a:xfrm>
          <a:prstGeom prst="rect">
            <a:avLst/>
          </a:prstGeom>
        </p:spPr>
      </p:pic>
      <p:pic>
        <p:nvPicPr>
          <p:cNvPr id="7" name="Picture 6"/>
          <p:cNvPicPr>
            <a:picLocks noChangeAspect="1"/>
          </p:cNvPicPr>
          <p:nvPr/>
        </p:nvPicPr>
        <p:blipFill>
          <a:blip r:embed="rId5"/>
          <a:stretch>
            <a:fillRect/>
          </a:stretch>
        </p:blipFill>
        <p:spPr>
          <a:xfrm>
            <a:off x="7955519" y="3285718"/>
            <a:ext cx="342975" cy="482719"/>
          </a:xfrm>
          <a:prstGeom prst="rect">
            <a:avLst/>
          </a:prstGeom>
        </p:spPr>
      </p:pic>
      <p:sp>
        <p:nvSpPr>
          <p:cNvPr id="8" name="Rectangle 7"/>
          <p:cNvSpPr/>
          <p:nvPr/>
        </p:nvSpPr>
        <p:spPr>
          <a:xfrm>
            <a:off x="1802897" y="1412731"/>
            <a:ext cx="6407517" cy="523220"/>
          </a:xfrm>
          <a:prstGeom prst="rect">
            <a:avLst/>
          </a:prstGeom>
        </p:spPr>
        <p:txBody>
          <a:bodyPr wrap="square">
            <a:spAutoFit/>
          </a:bodyPr>
          <a:lstStyle/>
          <a:p>
            <a:pPr marR="0" algn="r" rtl="1">
              <a:spcBef>
                <a:spcPts val="0"/>
              </a:spcBef>
              <a:spcAft>
                <a:spcPts val="0"/>
              </a:spcAft>
              <a:tabLst>
                <a:tab pos="228600" algn="l"/>
              </a:tabLst>
            </a:pPr>
            <a:r>
              <a:rPr lang="ar-LB" sz="2800" dirty="0"/>
              <a:t>قُتل الإمام الجواد (عليه السلام) مسمومًا على يد الخليفة:</a:t>
            </a:r>
            <a:endParaRPr lang="en-US" sz="2800" dirty="0"/>
          </a:p>
        </p:txBody>
      </p:sp>
      <p:sp>
        <p:nvSpPr>
          <p:cNvPr id="9" name="Rectangle 8"/>
          <p:cNvSpPr/>
          <p:nvPr/>
        </p:nvSpPr>
        <p:spPr>
          <a:xfrm>
            <a:off x="5958825" y="2273740"/>
            <a:ext cx="1883849" cy="461665"/>
          </a:xfrm>
          <a:prstGeom prst="rect">
            <a:avLst/>
          </a:prstGeom>
        </p:spPr>
        <p:txBody>
          <a:bodyPr wrap="none">
            <a:spAutoFit/>
          </a:bodyPr>
          <a:lstStyle/>
          <a:p>
            <a:pPr marR="0" lvl="0" algn="just" rtl="1">
              <a:spcBef>
                <a:spcPts val="0"/>
              </a:spcBef>
              <a:spcAft>
                <a:spcPts val="0"/>
              </a:spcAft>
              <a:tabLst>
                <a:tab pos="1028700" algn="l"/>
              </a:tabLst>
            </a:pPr>
            <a:r>
              <a:rPr lang="ar-LB" sz="2400" b="1" dirty="0"/>
              <a:t>المعتصم</a:t>
            </a:r>
            <a:r>
              <a:rPr lang="ar-LB" dirty="0">
                <a:latin typeface="Times New Roman" panose="02020603050405020304" pitchFamily="18" charset="0"/>
                <a:ea typeface="Times New Roman" panose="02020603050405020304" pitchFamily="18" charset="0"/>
                <a:cs typeface="A- Amir 1" pitchFamily="2" charset="-78"/>
              </a:rPr>
              <a:t> </a:t>
            </a:r>
            <a:r>
              <a:rPr lang="ar-LB" sz="2400" b="1" dirty="0"/>
              <a:t>العباسي</a:t>
            </a:r>
            <a:r>
              <a:rPr lang="ar-LB" dirty="0">
                <a:latin typeface="Times New Roman" panose="02020603050405020304" pitchFamily="18" charset="0"/>
                <a:ea typeface="Times New Roman" panose="02020603050405020304" pitchFamily="18" charset="0"/>
                <a:cs typeface="A- Amir 1" pitchFamily="2" charset="-78"/>
              </a:rPr>
              <a:t>.</a:t>
            </a:r>
            <a:endParaRPr lang="en-US" sz="1400" dirty="0">
              <a:latin typeface="Times New Roman" panose="02020603050405020304" pitchFamily="18" charset="0"/>
              <a:ea typeface="Times New Roman" panose="02020603050405020304" pitchFamily="18" charset="0"/>
            </a:endParaRPr>
          </a:p>
        </p:txBody>
      </p:sp>
      <p:sp>
        <p:nvSpPr>
          <p:cNvPr id="10" name="Rectangle 9"/>
          <p:cNvSpPr/>
          <p:nvPr/>
        </p:nvSpPr>
        <p:spPr>
          <a:xfrm>
            <a:off x="5994091" y="3428484"/>
            <a:ext cx="1848583" cy="461665"/>
          </a:xfrm>
          <a:prstGeom prst="rect">
            <a:avLst/>
          </a:prstGeom>
        </p:spPr>
        <p:txBody>
          <a:bodyPr wrap="none">
            <a:spAutoFit/>
          </a:bodyPr>
          <a:lstStyle/>
          <a:p>
            <a:pPr marR="0" lvl="0" algn="just" rtl="1">
              <a:spcBef>
                <a:spcPts val="0"/>
              </a:spcBef>
              <a:spcAft>
                <a:spcPts val="0"/>
              </a:spcAft>
              <a:tabLst>
                <a:tab pos="1028700" algn="l"/>
              </a:tabLst>
            </a:pPr>
            <a:r>
              <a:rPr lang="ar-LB" sz="2400" b="1" dirty="0"/>
              <a:t>المأمون</a:t>
            </a:r>
            <a:r>
              <a:rPr lang="ar-LB" dirty="0">
                <a:latin typeface="Times New Roman" panose="02020603050405020304" pitchFamily="18" charset="0"/>
                <a:ea typeface="Times New Roman" panose="02020603050405020304" pitchFamily="18" charset="0"/>
                <a:cs typeface="A- Amir 1" pitchFamily="2" charset="-78"/>
              </a:rPr>
              <a:t> </a:t>
            </a:r>
            <a:r>
              <a:rPr lang="ar-LB" sz="2400" b="1" dirty="0"/>
              <a:t>العباسي</a:t>
            </a:r>
            <a:r>
              <a:rPr lang="ar-LB" dirty="0">
                <a:latin typeface="Times New Roman" panose="02020603050405020304" pitchFamily="18" charset="0"/>
                <a:ea typeface="Times New Roman" panose="02020603050405020304" pitchFamily="18" charset="0"/>
                <a:cs typeface="A- Amir 1" pitchFamily="2" charset="-78"/>
              </a:rPr>
              <a:t>.</a:t>
            </a:r>
            <a:endParaRPr lang="en-US" sz="1400" dirty="0">
              <a:latin typeface="Times New Roman" panose="02020603050405020304" pitchFamily="18" charset="0"/>
              <a:ea typeface="Times New Roman" panose="02020603050405020304" pitchFamily="18" charset="0"/>
            </a:endParaRPr>
          </a:p>
        </p:txBody>
      </p:sp>
      <p:sp>
        <p:nvSpPr>
          <p:cNvPr id="11" name="Rectangle 10"/>
          <p:cNvSpPr/>
          <p:nvPr/>
        </p:nvSpPr>
        <p:spPr>
          <a:xfrm>
            <a:off x="-2693848" y="2135133"/>
            <a:ext cx="2157963" cy="523220"/>
          </a:xfrm>
          <a:prstGeom prst="rect">
            <a:avLst/>
          </a:prstGeom>
        </p:spPr>
        <p:txBody>
          <a:bodyPr wrap="none">
            <a:spAutoFit/>
          </a:bodyPr>
          <a:lstStyle/>
          <a:p>
            <a:pPr marR="0" lvl="0" algn="just" rtl="1">
              <a:spcBef>
                <a:spcPts val="0"/>
              </a:spcBef>
              <a:spcAft>
                <a:spcPts val="0"/>
              </a:spcAft>
              <a:tabLst>
                <a:tab pos="1028700" algn="l"/>
              </a:tabLst>
            </a:pPr>
            <a:r>
              <a:rPr lang="ar-LB" sz="2800" b="1" dirty="0">
                <a:solidFill>
                  <a:srgbClr val="7030A0"/>
                </a:solidFill>
              </a:rPr>
              <a:t>المعتصم</a:t>
            </a:r>
            <a:r>
              <a:rPr lang="ar-LB" sz="2000" dirty="0">
                <a:solidFill>
                  <a:srgbClr val="7030A0"/>
                </a:solidFill>
                <a:latin typeface="Times New Roman" panose="02020603050405020304" pitchFamily="18" charset="0"/>
                <a:ea typeface="Times New Roman" panose="02020603050405020304" pitchFamily="18" charset="0"/>
                <a:cs typeface="A- Amir 1" pitchFamily="2" charset="-78"/>
              </a:rPr>
              <a:t> </a:t>
            </a:r>
            <a:r>
              <a:rPr lang="ar-LB" sz="2800" b="1" dirty="0">
                <a:solidFill>
                  <a:srgbClr val="7030A0"/>
                </a:solidFill>
              </a:rPr>
              <a:t>العباسي</a:t>
            </a:r>
            <a:r>
              <a:rPr lang="ar-LB" sz="2000" dirty="0">
                <a:solidFill>
                  <a:srgbClr val="7030A0"/>
                </a:solidFill>
                <a:latin typeface="Times New Roman" panose="02020603050405020304" pitchFamily="18" charset="0"/>
                <a:ea typeface="Times New Roman" panose="02020603050405020304" pitchFamily="18" charset="0"/>
                <a:cs typeface="A- Amir 1" pitchFamily="2" charset="-78"/>
              </a:rPr>
              <a:t>.</a:t>
            </a:r>
            <a:endParaRPr lang="en-US" sz="1600" dirty="0">
              <a:solidFill>
                <a:srgbClr val="7030A0"/>
              </a:solidFill>
              <a:latin typeface="Times New Roman" panose="02020603050405020304" pitchFamily="18" charset="0"/>
              <a:ea typeface="Times New Roman" panose="02020603050405020304" pitchFamily="18" charset="0"/>
            </a:endParaRPr>
          </a:p>
        </p:txBody>
      </p:sp>
      <p:pic>
        <p:nvPicPr>
          <p:cNvPr id="12" name="Picture 11"/>
          <p:cNvPicPr>
            <a:picLocks noChangeAspect="1"/>
          </p:cNvPicPr>
          <p:nvPr/>
        </p:nvPicPr>
        <p:blipFill>
          <a:blip r:embed="rId6"/>
          <a:stretch>
            <a:fillRect/>
          </a:stretch>
        </p:blipFill>
        <p:spPr>
          <a:xfrm>
            <a:off x="235482" y="5645832"/>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p:cTn id="43" dur="500" fill="hold"/>
                                        <p:tgtEl>
                                          <p:spTgt spid="2"/>
                                        </p:tgtEl>
                                        <p:attrNameLst>
                                          <p:attrName>ppt_w</p:attrName>
                                        </p:attrNameLst>
                                      </p:cBhvr>
                                      <p:tavLst>
                                        <p:tav tm="0">
                                          <p:val>
                                            <p:fltVal val="0"/>
                                          </p:val>
                                        </p:tav>
                                        <p:tav tm="100000">
                                          <p:val>
                                            <p:strVal val="#ppt_w"/>
                                          </p:val>
                                        </p:tav>
                                      </p:tavLst>
                                    </p:anim>
                                    <p:anim calcmode="lin" valueType="num">
                                      <p:cBhvr>
                                        <p:cTn id="44" dur="500" fill="hold"/>
                                        <p:tgtEl>
                                          <p:spTgt spid="2"/>
                                        </p:tgtEl>
                                        <p:attrNameLst>
                                          <p:attrName>ppt_h</p:attrName>
                                        </p:attrNameLst>
                                      </p:cBhvr>
                                      <p:tavLst>
                                        <p:tav tm="0">
                                          <p:val>
                                            <p:fltVal val="0"/>
                                          </p:val>
                                        </p:tav>
                                        <p:tav tm="100000">
                                          <p:val>
                                            <p:strVal val="#ppt_h"/>
                                          </p:val>
                                        </p:tav>
                                      </p:tavLst>
                                    </p:anim>
                                    <p:animEffect transition="in" filter="fade">
                                      <p:cBhvr>
                                        <p:cTn id="45" dur="500"/>
                                        <p:tgtEl>
                                          <p:spTgt spid="2"/>
                                        </p:tgtEl>
                                      </p:cBhvr>
                                    </p:animEffect>
                                  </p:childTnLst>
                                </p:cTn>
                              </p:par>
                            </p:childTnLst>
                          </p:cTn>
                        </p:par>
                        <p:par>
                          <p:cTn id="46" fill="hold">
                            <p:stCondLst>
                              <p:cond delay="1000"/>
                            </p:stCondLst>
                            <p:childTnLst>
                              <p:par>
                                <p:cTn id="47" presetID="53" presetClass="entr" presetSubtype="16"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63" presetClass="path" presetSubtype="0" accel="50000" decel="50000" fill="hold" nodeType="clickEffect">
                                  <p:stCondLst>
                                    <p:cond delay="0"/>
                                  </p:stCondLst>
                                  <p:childTnLst>
                                    <p:animMotion origin="layout" path="M -3.33333E-6 -4.07407E-6 L 0.93073 0.01644 " pathEditMode="relative" rAng="0" ptsTypes="AA">
                                      <p:cBhvr>
                                        <p:cTn id="55" dur="2000" fill="hold"/>
                                        <p:tgtEl>
                                          <p:spTgt spid="11">
                                            <p:txEl>
                                              <p:pRg st="0" end="0"/>
                                            </p:txEl>
                                          </p:spTgt>
                                        </p:tgtEl>
                                        <p:attrNameLst>
                                          <p:attrName>ppt_x</p:attrName>
                                          <p:attrName>ppt_y</p:attrName>
                                        </p:attrNameLst>
                                      </p:cBhvr>
                                      <p:rCtr x="46528" y="81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32" y="24819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العاشر</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BCBBF8E0-7A03-4F0D-8347-42ABFC321D0A}"/>
              </a:ext>
            </a:extLst>
          </p:cNvPr>
          <p:cNvSpPr/>
          <p:nvPr/>
        </p:nvSpPr>
        <p:spPr>
          <a:xfrm>
            <a:off x="6312364" y="5949280"/>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2" action="ppaction://hlinksldjump"/>
              </a:rPr>
              <a:t>للعودة اضغط هنا</a:t>
            </a:r>
            <a:endParaRPr lang="ar-KW" dirty="0"/>
          </a:p>
        </p:txBody>
      </p:sp>
      <p:sp>
        <p:nvSpPr>
          <p:cNvPr id="2" name="Rectangle 1"/>
          <p:cNvSpPr/>
          <p:nvPr/>
        </p:nvSpPr>
        <p:spPr>
          <a:xfrm>
            <a:off x="3131840" y="4317595"/>
            <a:ext cx="4572000" cy="461665"/>
          </a:xfrm>
          <a:prstGeom prst="rect">
            <a:avLst/>
          </a:prstGeom>
        </p:spPr>
        <p:txBody>
          <a:bodyPr>
            <a:spAutoFit/>
          </a:bodyPr>
          <a:lstStyle/>
          <a:p>
            <a:pPr marR="0" lvl="0" algn="r" rtl="1">
              <a:spcBef>
                <a:spcPts val="0"/>
              </a:spcBef>
              <a:spcAft>
                <a:spcPts val="0"/>
              </a:spcAft>
              <a:tabLst>
                <a:tab pos="1028700" algn="l"/>
              </a:tabLst>
            </a:pPr>
            <a:r>
              <a:rPr lang="ar-LB" sz="2400" b="1" dirty="0"/>
              <a:t>شهدت الفقر والمجاعة الشديدين.</a:t>
            </a:r>
            <a:endParaRPr lang="en-US" sz="2400" b="1" dirty="0"/>
          </a:p>
        </p:txBody>
      </p:sp>
      <p:pic>
        <p:nvPicPr>
          <p:cNvPr id="5" name="Picture 4"/>
          <p:cNvPicPr>
            <a:picLocks noChangeAspect="1"/>
          </p:cNvPicPr>
          <p:nvPr/>
        </p:nvPicPr>
        <p:blipFill>
          <a:blip r:embed="rId3"/>
          <a:stretch>
            <a:fillRect/>
          </a:stretch>
        </p:blipFill>
        <p:spPr>
          <a:xfrm>
            <a:off x="7955519" y="2361608"/>
            <a:ext cx="342975" cy="482719"/>
          </a:xfrm>
          <a:prstGeom prst="rect">
            <a:avLst/>
          </a:prstGeom>
        </p:spPr>
      </p:pic>
      <p:pic>
        <p:nvPicPr>
          <p:cNvPr id="6" name="Picture 5"/>
          <p:cNvPicPr>
            <a:picLocks noChangeAspect="1"/>
          </p:cNvPicPr>
          <p:nvPr/>
        </p:nvPicPr>
        <p:blipFill>
          <a:blip r:embed="rId4"/>
          <a:stretch>
            <a:fillRect/>
          </a:stretch>
        </p:blipFill>
        <p:spPr>
          <a:xfrm>
            <a:off x="7955519" y="4296541"/>
            <a:ext cx="342975" cy="482719"/>
          </a:xfrm>
          <a:prstGeom prst="rect">
            <a:avLst/>
          </a:prstGeom>
        </p:spPr>
      </p:pic>
      <p:pic>
        <p:nvPicPr>
          <p:cNvPr id="7" name="Picture 6"/>
          <p:cNvPicPr>
            <a:picLocks noChangeAspect="1"/>
          </p:cNvPicPr>
          <p:nvPr/>
        </p:nvPicPr>
        <p:blipFill>
          <a:blip r:embed="rId5"/>
          <a:stretch>
            <a:fillRect/>
          </a:stretch>
        </p:blipFill>
        <p:spPr>
          <a:xfrm>
            <a:off x="7955519" y="3310837"/>
            <a:ext cx="342975" cy="482719"/>
          </a:xfrm>
          <a:prstGeom prst="rect">
            <a:avLst/>
          </a:prstGeom>
        </p:spPr>
      </p:pic>
      <p:sp>
        <p:nvSpPr>
          <p:cNvPr id="8" name="Rectangle 7"/>
          <p:cNvSpPr/>
          <p:nvPr/>
        </p:nvSpPr>
        <p:spPr>
          <a:xfrm>
            <a:off x="377614" y="1371878"/>
            <a:ext cx="7920880" cy="523220"/>
          </a:xfrm>
          <a:prstGeom prst="rect">
            <a:avLst/>
          </a:prstGeom>
        </p:spPr>
        <p:txBody>
          <a:bodyPr wrap="square">
            <a:spAutoFit/>
          </a:bodyPr>
          <a:lstStyle/>
          <a:p>
            <a:pPr marR="0" algn="just" rtl="1">
              <a:spcBef>
                <a:spcPts val="0"/>
              </a:spcBef>
              <a:spcAft>
                <a:spcPts val="0"/>
              </a:spcAft>
              <a:tabLst>
                <a:tab pos="228600" algn="l"/>
              </a:tabLst>
            </a:pPr>
            <a:r>
              <a:rPr lang="ar-LB" sz="2800" dirty="0"/>
              <a:t>امتازت الفترة التي عاشها الإمام الجواد (عليه السلام) بأنها فترة:</a:t>
            </a:r>
            <a:endParaRPr lang="en-US" sz="2800" dirty="0"/>
          </a:p>
        </p:txBody>
      </p:sp>
      <p:sp>
        <p:nvSpPr>
          <p:cNvPr id="9" name="Rectangle 8"/>
          <p:cNvSpPr/>
          <p:nvPr/>
        </p:nvSpPr>
        <p:spPr>
          <a:xfrm>
            <a:off x="3923928" y="2295813"/>
            <a:ext cx="3910045" cy="461665"/>
          </a:xfrm>
          <a:prstGeom prst="rect">
            <a:avLst/>
          </a:prstGeom>
        </p:spPr>
        <p:txBody>
          <a:bodyPr wrap="none">
            <a:spAutoFit/>
          </a:bodyPr>
          <a:lstStyle/>
          <a:p>
            <a:pPr marR="0" lvl="0" algn="r" rtl="1">
              <a:spcBef>
                <a:spcPts val="0"/>
              </a:spcBef>
              <a:spcAft>
                <a:spcPts val="0"/>
              </a:spcAft>
              <a:tabLst>
                <a:tab pos="1028700" algn="l"/>
              </a:tabLst>
            </a:pPr>
            <a:r>
              <a:rPr lang="ar-LB" sz="2400" b="1" dirty="0"/>
              <a:t>ازداد فيها الضغط عليه وعلى أنصاره.</a:t>
            </a:r>
            <a:endParaRPr lang="en-US" sz="2400" b="1" dirty="0"/>
          </a:p>
        </p:txBody>
      </p:sp>
      <p:sp>
        <p:nvSpPr>
          <p:cNvPr id="10" name="Rectangle 9"/>
          <p:cNvSpPr/>
          <p:nvPr/>
        </p:nvSpPr>
        <p:spPr>
          <a:xfrm>
            <a:off x="-6552294" y="3000189"/>
            <a:ext cx="5979522" cy="523220"/>
          </a:xfrm>
          <a:prstGeom prst="rect">
            <a:avLst/>
          </a:prstGeom>
        </p:spPr>
        <p:txBody>
          <a:bodyPr wrap="none">
            <a:spAutoFit/>
          </a:bodyPr>
          <a:lstStyle/>
          <a:p>
            <a:pPr marR="0" lvl="0" algn="r" rtl="1">
              <a:spcBef>
                <a:spcPts val="0"/>
              </a:spcBef>
              <a:spcAft>
                <a:spcPts val="0"/>
              </a:spcAft>
              <a:tabLst>
                <a:tab pos="1028700" algn="l"/>
              </a:tabLst>
            </a:pPr>
            <a:r>
              <a:rPr lang="ar-LB" sz="2800" b="1" dirty="0">
                <a:solidFill>
                  <a:srgbClr val="7030A0"/>
                </a:solidFill>
              </a:rPr>
              <a:t>خفّ فيها الإرهاب والإضطهاد عليه وعلى أصحابه.</a:t>
            </a:r>
            <a:endParaRPr lang="en-US" sz="2800" b="1" dirty="0">
              <a:solidFill>
                <a:srgbClr val="7030A0"/>
              </a:solidFill>
            </a:endParaRPr>
          </a:p>
        </p:txBody>
      </p:sp>
      <p:sp>
        <p:nvSpPr>
          <p:cNvPr id="13" name="Rectangle 12"/>
          <p:cNvSpPr/>
          <p:nvPr/>
        </p:nvSpPr>
        <p:spPr>
          <a:xfrm>
            <a:off x="2707660" y="3292576"/>
            <a:ext cx="5152372" cy="461665"/>
          </a:xfrm>
          <a:prstGeom prst="rect">
            <a:avLst/>
          </a:prstGeom>
        </p:spPr>
        <p:txBody>
          <a:bodyPr wrap="none">
            <a:spAutoFit/>
          </a:bodyPr>
          <a:lstStyle/>
          <a:p>
            <a:pPr marR="0" lvl="0" algn="r" rtl="1">
              <a:spcBef>
                <a:spcPts val="0"/>
              </a:spcBef>
              <a:spcAft>
                <a:spcPts val="0"/>
              </a:spcAft>
              <a:tabLst>
                <a:tab pos="1028700" algn="l"/>
              </a:tabLst>
            </a:pPr>
            <a:r>
              <a:rPr lang="ar-LB" sz="2400" b="1" dirty="0"/>
              <a:t>خفّ فيها الإرهاب والإضطهاد عليه وعلى أصحابه.</a:t>
            </a:r>
            <a:endParaRPr lang="en-US" sz="2400" b="1" dirty="0"/>
          </a:p>
        </p:txBody>
      </p:sp>
      <p:pic>
        <p:nvPicPr>
          <p:cNvPr id="14" name="Picture 13"/>
          <p:cNvPicPr>
            <a:picLocks noChangeAspect="1"/>
          </p:cNvPicPr>
          <p:nvPr/>
        </p:nvPicPr>
        <p:blipFill>
          <a:blip r:embed="rId6"/>
          <a:stretch>
            <a:fillRect/>
          </a:stretch>
        </p:blipFill>
        <p:spPr>
          <a:xfrm>
            <a:off x="364548" y="5589240"/>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par>
                          <p:cTn id="34" fill="hold">
                            <p:stCondLst>
                              <p:cond delay="1000"/>
                            </p:stCondLst>
                            <p:childTnLst>
                              <p:par>
                                <p:cTn id="35" presetID="53" presetClass="entr" presetSubtype="16"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additive="base">
                                        <p:cTn id="44" dur="500" fill="hold"/>
                                        <p:tgtEl>
                                          <p:spTgt spid="6"/>
                                        </p:tgtEl>
                                        <p:attrNameLst>
                                          <p:attrName>ppt_x</p:attrName>
                                        </p:attrNameLst>
                                      </p:cBhvr>
                                      <p:tavLst>
                                        <p:tav tm="0">
                                          <p:val>
                                            <p:strVal val="#ppt_x"/>
                                          </p:val>
                                        </p:tav>
                                        <p:tav tm="100000">
                                          <p:val>
                                            <p:strVal val="#ppt_x"/>
                                          </p:val>
                                        </p:tav>
                                      </p:tavLst>
                                    </p:anim>
                                    <p:anim calcmode="lin" valueType="num">
                                      <p:cBhvr additive="base">
                                        <p:cTn id="45" dur="500" fill="hold"/>
                                        <p:tgtEl>
                                          <p:spTgt spid="6"/>
                                        </p:tgtEl>
                                        <p:attrNameLst>
                                          <p:attrName>ppt_y</p:attrName>
                                        </p:attrNameLst>
                                      </p:cBhvr>
                                      <p:tavLst>
                                        <p:tav tm="0">
                                          <p:val>
                                            <p:strVal val="1+#ppt_h/2"/>
                                          </p:val>
                                        </p:tav>
                                        <p:tav tm="100000">
                                          <p:val>
                                            <p:strVal val="#ppt_y"/>
                                          </p:val>
                                        </p:tav>
                                      </p:tavLst>
                                    </p:anim>
                                  </p:childTnLst>
                                </p:cTn>
                              </p:par>
                            </p:childTnLst>
                          </p:cTn>
                        </p:par>
                        <p:par>
                          <p:cTn id="46" fill="hold">
                            <p:stCondLst>
                              <p:cond delay="500"/>
                            </p:stCondLst>
                            <p:childTnLst>
                              <p:par>
                                <p:cTn id="47" presetID="53" presetClass="entr" presetSubtype="16" fill="hold" grpId="0" nodeType="after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p:cTn id="49" dur="500" fill="hold"/>
                                        <p:tgtEl>
                                          <p:spTgt spid="2"/>
                                        </p:tgtEl>
                                        <p:attrNameLst>
                                          <p:attrName>ppt_w</p:attrName>
                                        </p:attrNameLst>
                                      </p:cBhvr>
                                      <p:tavLst>
                                        <p:tav tm="0">
                                          <p:val>
                                            <p:fltVal val="0"/>
                                          </p:val>
                                        </p:tav>
                                        <p:tav tm="100000">
                                          <p:val>
                                            <p:strVal val="#ppt_w"/>
                                          </p:val>
                                        </p:tav>
                                      </p:tavLst>
                                    </p:anim>
                                    <p:anim calcmode="lin" valueType="num">
                                      <p:cBhvr>
                                        <p:cTn id="50" dur="500" fill="hold"/>
                                        <p:tgtEl>
                                          <p:spTgt spid="2"/>
                                        </p:tgtEl>
                                        <p:attrNameLst>
                                          <p:attrName>ppt_h</p:attrName>
                                        </p:attrNameLst>
                                      </p:cBhvr>
                                      <p:tavLst>
                                        <p:tav tm="0">
                                          <p:val>
                                            <p:fltVal val="0"/>
                                          </p:val>
                                        </p:tav>
                                        <p:tav tm="100000">
                                          <p:val>
                                            <p:strVal val="#ppt_h"/>
                                          </p:val>
                                        </p:tav>
                                      </p:tavLst>
                                    </p:anim>
                                    <p:animEffect transition="in" filter="fade">
                                      <p:cBhvr>
                                        <p:cTn id="51" dur="500"/>
                                        <p:tgtEl>
                                          <p:spTgt spid="2"/>
                                        </p:tgtEl>
                                      </p:cBhvr>
                                    </p:animEffect>
                                  </p:childTnLst>
                                </p:cTn>
                              </p:par>
                            </p:childTnLst>
                          </p:cTn>
                        </p:par>
                      </p:childTnLst>
                    </p:cTn>
                  </p:par>
                  <p:par>
                    <p:cTn id="52" fill="hold">
                      <p:stCondLst>
                        <p:cond delay="indefinite"/>
                      </p:stCondLst>
                      <p:childTnLst>
                        <p:par>
                          <p:cTn id="53" fill="hold">
                            <p:stCondLst>
                              <p:cond delay="0"/>
                            </p:stCondLst>
                            <p:childTnLst>
                              <p:par>
                                <p:cTn id="54" presetID="63" presetClass="path" presetSubtype="0" accel="50000" decel="50000" fill="hold" nodeType="clickEffect">
                                  <p:stCondLst>
                                    <p:cond delay="0"/>
                                  </p:stCondLst>
                                  <p:childTnLst>
                                    <p:animMotion origin="layout" path="M -1.38889E-6 -1.48148E-6 L 0.93021 -0.01481 " pathEditMode="relative" rAng="0" ptsTypes="AA">
                                      <p:cBhvr>
                                        <p:cTn id="55" dur="2000" fill="hold"/>
                                        <p:tgtEl>
                                          <p:spTgt spid="10">
                                            <p:txEl>
                                              <p:pRg st="0" end="0"/>
                                            </p:txEl>
                                          </p:spTgt>
                                        </p:tgtEl>
                                        <p:attrNameLst>
                                          <p:attrName>ppt_x</p:attrName>
                                          <p:attrName>ppt_y</p:attrName>
                                        </p:attrNameLst>
                                      </p:cBhvr>
                                      <p:rCtr x="46510" y="-74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817" y="181269"/>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ال</a:t>
            </a:r>
            <a:r>
              <a:rPr lang="ar-LB" sz="4800" dirty="0"/>
              <a:t>حادي </a:t>
            </a:r>
            <a:r>
              <a:rPr lang="ar-KW" sz="4800" dirty="0"/>
              <a:t>ع</a:t>
            </a:r>
            <a:r>
              <a:rPr lang="ar-LB" sz="4800" dirty="0"/>
              <a:t>شر</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AE6A1923-4203-4B53-9223-3FBA75982409}"/>
              </a:ext>
            </a:extLst>
          </p:cNvPr>
          <p:cNvSpPr/>
          <p:nvPr/>
        </p:nvSpPr>
        <p:spPr>
          <a:xfrm>
            <a:off x="6358794" y="5940308"/>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3" action="ppaction://hlinksldjump"/>
              </a:rPr>
              <a:t>للعودة اضغط هنا</a:t>
            </a:r>
            <a:endParaRPr lang="ar-KW" dirty="0"/>
          </a:p>
        </p:txBody>
      </p:sp>
      <p:pic>
        <p:nvPicPr>
          <p:cNvPr id="5" name="Picture 4"/>
          <p:cNvPicPr>
            <a:picLocks noChangeAspect="1"/>
          </p:cNvPicPr>
          <p:nvPr/>
        </p:nvPicPr>
        <p:blipFill>
          <a:blip r:embed="rId4"/>
          <a:stretch>
            <a:fillRect/>
          </a:stretch>
        </p:blipFill>
        <p:spPr>
          <a:xfrm>
            <a:off x="8091647" y="2274623"/>
            <a:ext cx="342975" cy="482719"/>
          </a:xfrm>
          <a:prstGeom prst="rect">
            <a:avLst/>
          </a:prstGeom>
        </p:spPr>
      </p:pic>
      <p:pic>
        <p:nvPicPr>
          <p:cNvPr id="6" name="Picture 5"/>
          <p:cNvPicPr>
            <a:picLocks noChangeAspect="1"/>
          </p:cNvPicPr>
          <p:nvPr/>
        </p:nvPicPr>
        <p:blipFill>
          <a:blip r:embed="rId5"/>
          <a:stretch>
            <a:fillRect/>
          </a:stretch>
        </p:blipFill>
        <p:spPr>
          <a:xfrm>
            <a:off x="8028462" y="4606791"/>
            <a:ext cx="342975" cy="482719"/>
          </a:xfrm>
          <a:prstGeom prst="rect">
            <a:avLst/>
          </a:prstGeom>
        </p:spPr>
      </p:pic>
      <p:pic>
        <p:nvPicPr>
          <p:cNvPr id="7" name="Picture 6"/>
          <p:cNvPicPr>
            <a:picLocks noChangeAspect="1"/>
          </p:cNvPicPr>
          <p:nvPr/>
        </p:nvPicPr>
        <p:blipFill>
          <a:blip r:embed="rId6"/>
          <a:stretch>
            <a:fillRect/>
          </a:stretch>
        </p:blipFill>
        <p:spPr>
          <a:xfrm>
            <a:off x="8091646" y="3407107"/>
            <a:ext cx="342975" cy="482719"/>
          </a:xfrm>
          <a:prstGeom prst="rect">
            <a:avLst/>
          </a:prstGeom>
        </p:spPr>
      </p:pic>
      <p:sp>
        <p:nvSpPr>
          <p:cNvPr id="8" name="Rectangle 7"/>
          <p:cNvSpPr/>
          <p:nvPr/>
        </p:nvSpPr>
        <p:spPr>
          <a:xfrm>
            <a:off x="4572000" y="1223299"/>
            <a:ext cx="3799437" cy="523220"/>
          </a:xfrm>
          <a:prstGeom prst="rect">
            <a:avLst/>
          </a:prstGeom>
        </p:spPr>
        <p:txBody>
          <a:bodyPr wrap="none">
            <a:spAutoFit/>
          </a:bodyPr>
          <a:lstStyle/>
          <a:p>
            <a:pPr marR="0" algn="just" rtl="1">
              <a:spcBef>
                <a:spcPts val="0"/>
              </a:spcBef>
              <a:spcAft>
                <a:spcPts val="0"/>
              </a:spcAft>
              <a:tabLst>
                <a:tab pos="228600" algn="l"/>
              </a:tabLst>
            </a:pPr>
            <a:r>
              <a:rPr lang="ar-LB" sz="2800" dirty="0"/>
              <a:t>كان الإمام الجواد (عليه السلام):</a:t>
            </a:r>
            <a:endParaRPr lang="en-US" sz="2800" dirty="0"/>
          </a:p>
        </p:txBody>
      </p:sp>
      <p:sp>
        <p:nvSpPr>
          <p:cNvPr id="9" name="Rectangle 8"/>
          <p:cNvSpPr/>
          <p:nvPr/>
        </p:nvSpPr>
        <p:spPr>
          <a:xfrm>
            <a:off x="611560" y="7150593"/>
            <a:ext cx="7416902" cy="523220"/>
          </a:xfrm>
          <a:prstGeom prst="rect">
            <a:avLst/>
          </a:prstGeom>
        </p:spPr>
        <p:txBody>
          <a:bodyPr wrap="square">
            <a:spAutoFit/>
          </a:bodyPr>
          <a:lstStyle/>
          <a:p>
            <a:pPr marR="0" lvl="0" algn="r" rtl="1">
              <a:spcBef>
                <a:spcPts val="0"/>
              </a:spcBef>
              <a:spcAft>
                <a:spcPts val="0"/>
              </a:spcAft>
              <a:tabLst>
                <a:tab pos="1028700" algn="l"/>
              </a:tabLst>
            </a:pPr>
            <a:r>
              <a:rPr lang="ar-LB" sz="2800" b="1" dirty="0">
                <a:solidFill>
                  <a:srgbClr val="7030A0"/>
                </a:solidFill>
              </a:rPr>
              <a:t>على رأس كيان سياسي وعقائدي يمارس نشاطه في الخفاء.</a:t>
            </a:r>
            <a:endParaRPr lang="en-US" sz="2800" b="1" dirty="0">
              <a:solidFill>
                <a:srgbClr val="7030A0"/>
              </a:solidFill>
            </a:endParaRPr>
          </a:p>
        </p:txBody>
      </p:sp>
      <p:sp>
        <p:nvSpPr>
          <p:cNvPr id="10" name="Rectangle 9"/>
          <p:cNvSpPr/>
          <p:nvPr/>
        </p:nvSpPr>
        <p:spPr>
          <a:xfrm>
            <a:off x="3404273" y="3407107"/>
            <a:ext cx="4551246" cy="461665"/>
          </a:xfrm>
          <a:prstGeom prst="rect">
            <a:avLst/>
          </a:prstGeom>
        </p:spPr>
        <p:txBody>
          <a:bodyPr wrap="none">
            <a:spAutoFit/>
          </a:bodyPr>
          <a:lstStyle/>
          <a:p>
            <a:pPr marR="0" lvl="0" algn="r" rtl="1">
              <a:spcBef>
                <a:spcPts val="0"/>
              </a:spcBef>
              <a:spcAft>
                <a:spcPts val="0"/>
              </a:spcAft>
              <a:tabLst>
                <a:tab pos="1028700" algn="l"/>
              </a:tabLst>
            </a:pPr>
            <a:r>
              <a:rPr lang="ar-LB" sz="2400" b="1" dirty="0"/>
              <a:t>يهادن السلطة العباسية تجنّبًا لظلمها لشيعته.</a:t>
            </a:r>
            <a:endParaRPr lang="en-US" sz="2400" b="1" dirty="0"/>
          </a:p>
        </p:txBody>
      </p:sp>
      <p:sp>
        <p:nvSpPr>
          <p:cNvPr id="11" name="Rectangle 10"/>
          <p:cNvSpPr/>
          <p:nvPr/>
        </p:nvSpPr>
        <p:spPr>
          <a:xfrm>
            <a:off x="3992309" y="4575774"/>
            <a:ext cx="3927678" cy="461665"/>
          </a:xfrm>
          <a:prstGeom prst="rect">
            <a:avLst/>
          </a:prstGeom>
        </p:spPr>
        <p:txBody>
          <a:bodyPr wrap="none">
            <a:spAutoFit/>
          </a:bodyPr>
          <a:lstStyle/>
          <a:p>
            <a:pPr marR="0" lvl="0" algn="r" rtl="1">
              <a:spcBef>
                <a:spcPts val="0"/>
              </a:spcBef>
              <a:spcAft>
                <a:spcPts val="0"/>
              </a:spcAft>
              <a:tabLst>
                <a:tab pos="1028700" algn="l"/>
              </a:tabLst>
            </a:pPr>
            <a:r>
              <a:rPr lang="ar-LB" sz="2400" b="1" dirty="0"/>
              <a:t>يهادن السلطة حينًا ويعاديها حينًا آخر.</a:t>
            </a:r>
            <a:endParaRPr lang="en-US" sz="2400" b="1" dirty="0"/>
          </a:p>
        </p:txBody>
      </p:sp>
      <p:sp>
        <p:nvSpPr>
          <p:cNvPr id="12" name="Rectangle 11"/>
          <p:cNvSpPr/>
          <p:nvPr/>
        </p:nvSpPr>
        <p:spPr>
          <a:xfrm>
            <a:off x="2023128" y="2231787"/>
            <a:ext cx="6043402" cy="461665"/>
          </a:xfrm>
          <a:prstGeom prst="rect">
            <a:avLst/>
          </a:prstGeom>
        </p:spPr>
        <p:txBody>
          <a:bodyPr wrap="square">
            <a:spAutoFit/>
          </a:bodyPr>
          <a:lstStyle/>
          <a:p>
            <a:pPr marR="0" lvl="0" algn="r" rtl="1">
              <a:spcBef>
                <a:spcPts val="0"/>
              </a:spcBef>
              <a:spcAft>
                <a:spcPts val="0"/>
              </a:spcAft>
              <a:tabLst>
                <a:tab pos="1028700" algn="l"/>
              </a:tabLst>
            </a:pPr>
            <a:r>
              <a:rPr lang="ar-LB" sz="2400" b="1" dirty="0"/>
              <a:t>على رأس كيان سياسي وعقائدي يمارس نشاطه في الخفاء.</a:t>
            </a:r>
            <a:endParaRPr lang="en-US" sz="2400" b="1" dirty="0"/>
          </a:p>
        </p:txBody>
      </p:sp>
      <p:pic>
        <p:nvPicPr>
          <p:cNvPr id="13" name="Picture 12"/>
          <p:cNvPicPr>
            <a:picLocks noChangeAspect="1"/>
          </p:cNvPicPr>
          <p:nvPr/>
        </p:nvPicPr>
        <p:blipFill>
          <a:blip r:embed="rId7"/>
          <a:stretch>
            <a:fillRect/>
          </a:stretch>
        </p:blipFill>
        <p:spPr>
          <a:xfrm>
            <a:off x="179512" y="5673239"/>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500" fill="hold"/>
                                        <p:tgtEl>
                                          <p:spTgt spid="11"/>
                                        </p:tgtEl>
                                        <p:attrNameLst>
                                          <p:attrName>ppt_w</p:attrName>
                                        </p:attrNameLst>
                                      </p:cBhvr>
                                      <p:tavLst>
                                        <p:tav tm="0">
                                          <p:val>
                                            <p:fltVal val="0"/>
                                          </p:val>
                                        </p:tav>
                                        <p:tav tm="100000">
                                          <p:val>
                                            <p:strVal val="#ppt_w"/>
                                          </p:val>
                                        </p:tav>
                                      </p:tavLst>
                                    </p:anim>
                                    <p:anim calcmode="lin" valueType="num">
                                      <p:cBhvr>
                                        <p:cTn id="45" dur="500" fill="hold"/>
                                        <p:tgtEl>
                                          <p:spTgt spid="11"/>
                                        </p:tgtEl>
                                        <p:attrNameLst>
                                          <p:attrName>ppt_h</p:attrName>
                                        </p:attrNameLst>
                                      </p:cBhvr>
                                      <p:tavLst>
                                        <p:tav tm="0">
                                          <p:val>
                                            <p:fltVal val="0"/>
                                          </p:val>
                                        </p:tav>
                                        <p:tav tm="100000">
                                          <p:val>
                                            <p:strVal val="#ppt_h"/>
                                          </p:val>
                                        </p:tav>
                                      </p:tavLst>
                                    </p:anim>
                                    <p:animEffect transition="in" filter="fade">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64" presetClass="path" presetSubtype="0" accel="50000" decel="50000" fill="hold" grpId="0" nodeType="clickEffect">
                                  <p:stCondLst>
                                    <p:cond delay="0"/>
                                  </p:stCondLst>
                                  <p:childTnLst>
                                    <p:animMotion origin="layout" path="M 4.16667E-6 2.96296E-6 L 0.0276 -0.75602 " pathEditMode="relative" rAng="0" ptsTypes="AA">
                                      <p:cBhvr>
                                        <p:cTn id="50" dur="2000" fill="hold"/>
                                        <p:tgtEl>
                                          <p:spTgt spid="9"/>
                                        </p:tgtEl>
                                        <p:attrNameLst>
                                          <p:attrName>ppt_x</p:attrName>
                                          <p:attrName>ppt_y</p:attrName>
                                        </p:attrNameLst>
                                      </p:cBhvr>
                                      <p:rCtr x="1372" y="-3780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1610" y="27403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الثاني عشر</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F0774A62-714B-42B5-BBBA-165B027340A7}"/>
              </a:ext>
            </a:extLst>
          </p:cNvPr>
          <p:cNvSpPr/>
          <p:nvPr/>
        </p:nvSpPr>
        <p:spPr>
          <a:xfrm>
            <a:off x="6312364" y="5943914"/>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4" action="ppaction://hlinksldjump"/>
              </a:rPr>
              <a:t>للعودة اضغط هنا</a:t>
            </a:r>
            <a:endParaRPr lang="ar-KW" dirty="0"/>
          </a:p>
        </p:txBody>
      </p:sp>
      <p:pic>
        <p:nvPicPr>
          <p:cNvPr id="5" name="Picture 4"/>
          <p:cNvPicPr>
            <a:picLocks noChangeAspect="1"/>
          </p:cNvPicPr>
          <p:nvPr/>
        </p:nvPicPr>
        <p:blipFill>
          <a:blip r:embed="rId5"/>
          <a:stretch>
            <a:fillRect/>
          </a:stretch>
        </p:blipFill>
        <p:spPr>
          <a:xfrm>
            <a:off x="7956376" y="2274759"/>
            <a:ext cx="342975" cy="482719"/>
          </a:xfrm>
          <a:prstGeom prst="rect">
            <a:avLst/>
          </a:prstGeom>
        </p:spPr>
      </p:pic>
      <p:pic>
        <p:nvPicPr>
          <p:cNvPr id="6" name="Picture 5"/>
          <p:cNvPicPr>
            <a:picLocks noChangeAspect="1"/>
          </p:cNvPicPr>
          <p:nvPr/>
        </p:nvPicPr>
        <p:blipFill>
          <a:blip r:embed="rId6"/>
          <a:stretch>
            <a:fillRect/>
          </a:stretch>
        </p:blipFill>
        <p:spPr>
          <a:xfrm>
            <a:off x="7955519" y="4296541"/>
            <a:ext cx="342975" cy="482719"/>
          </a:xfrm>
          <a:prstGeom prst="rect">
            <a:avLst/>
          </a:prstGeom>
        </p:spPr>
      </p:pic>
      <p:pic>
        <p:nvPicPr>
          <p:cNvPr id="7" name="Picture 6"/>
          <p:cNvPicPr>
            <a:picLocks noChangeAspect="1"/>
          </p:cNvPicPr>
          <p:nvPr/>
        </p:nvPicPr>
        <p:blipFill>
          <a:blip r:embed="rId7"/>
          <a:stretch>
            <a:fillRect/>
          </a:stretch>
        </p:blipFill>
        <p:spPr>
          <a:xfrm>
            <a:off x="7955519" y="3285718"/>
            <a:ext cx="342975" cy="482719"/>
          </a:xfrm>
          <a:prstGeom prst="rect">
            <a:avLst/>
          </a:prstGeom>
        </p:spPr>
      </p:pic>
      <p:sp>
        <p:nvSpPr>
          <p:cNvPr id="8" name="Rectangle 7"/>
          <p:cNvSpPr/>
          <p:nvPr/>
        </p:nvSpPr>
        <p:spPr>
          <a:xfrm>
            <a:off x="971600" y="1346106"/>
            <a:ext cx="7299286" cy="523220"/>
          </a:xfrm>
          <a:prstGeom prst="rect">
            <a:avLst/>
          </a:prstGeom>
        </p:spPr>
        <p:txBody>
          <a:bodyPr wrap="square">
            <a:spAutoFit/>
          </a:bodyPr>
          <a:lstStyle/>
          <a:p>
            <a:pPr marR="0" algn="just" rtl="1">
              <a:spcBef>
                <a:spcPts val="0"/>
              </a:spcBef>
              <a:spcAft>
                <a:spcPts val="0"/>
              </a:spcAft>
              <a:tabLst>
                <a:tab pos="228600" algn="l"/>
              </a:tabLst>
            </a:pPr>
            <a:r>
              <a:rPr lang="ar-LB" sz="2800" dirty="0"/>
              <a:t>من هما الإمامان اللّذان دسّت لهما زوجاتهما السُّمّ في طعامهما؟</a:t>
            </a:r>
            <a:endParaRPr lang="en-US" sz="2800" dirty="0"/>
          </a:p>
        </p:txBody>
      </p:sp>
      <p:sp>
        <p:nvSpPr>
          <p:cNvPr id="9" name="Rectangle 8"/>
          <p:cNvSpPr/>
          <p:nvPr/>
        </p:nvSpPr>
        <p:spPr>
          <a:xfrm>
            <a:off x="3021072" y="2341572"/>
            <a:ext cx="4556054" cy="461665"/>
          </a:xfrm>
          <a:prstGeom prst="rect">
            <a:avLst/>
          </a:prstGeom>
        </p:spPr>
        <p:txBody>
          <a:bodyPr wrap="none">
            <a:spAutoFit/>
          </a:bodyPr>
          <a:lstStyle/>
          <a:p>
            <a:pPr marR="0" lvl="0" algn="just" rtl="1">
              <a:spcBef>
                <a:spcPts val="0"/>
              </a:spcBef>
              <a:spcAft>
                <a:spcPts val="0"/>
              </a:spcAft>
              <a:tabLst>
                <a:tab pos="1028700" algn="l"/>
              </a:tabLst>
            </a:pPr>
            <a:r>
              <a:rPr lang="ar-LB" sz="2400" b="1" dirty="0"/>
              <a:t>الإمام الرضا والإمام الجواد (عليهما السلام).</a:t>
            </a:r>
            <a:endParaRPr lang="en-US" sz="2400" b="1" dirty="0"/>
          </a:p>
        </p:txBody>
      </p:sp>
      <p:sp>
        <p:nvSpPr>
          <p:cNvPr id="10" name="Rectangle 9"/>
          <p:cNvSpPr/>
          <p:nvPr/>
        </p:nvSpPr>
        <p:spPr>
          <a:xfrm>
            <a:off x="2722913" y="3244334"/>
            <a:ext cx="4854213" cy="461665"/>
          </a:xfrm>
          <a:prstGeom prst="rect">
            <a:avLst/>
          </a:prstGeom>
        </p:spPr>
        <p:txBody>
          <a:bodyPr wrap="none">
            <a:spAutoFit/>
          </a:bodyPr>
          <a:lstStyle/>
          <a:p>
            <a:pPr marR="0" lvl="0" algn="just" rtl="1">
              <a:spcBef>
                <a:spcPts val="0"/>
              </a:spcBef>
              <a:spcAft>
                <a:spcPts val="0"/>
              </a:spcAft>
              <a:tabLst>
                <a:tab pos="1028700" algn="l"/>
              </a:tabLst>
            </a:pPr>
            <a:r>
              <a:rPr lang="ar-LB" sz="2400" b="1" dirty="0"/>
              <a:t>الإمام الجواد والإمام العسكري (عليهما السلام).</a:t>
            </a:r>
            <a:endParaRPr lang="en-US" sz="2400" b="1" dirty="0"/>
          </a:p>
        </p:txBody>
      </p:sp>
      <p:sp>
        <p:nvSpPr>
          <p:cNvPr id="11" name="Rectangle 10"/>
          <p:cNvSpPr/>
          <p:nvPr/>
        </p:nvSpPr>
        <p:spPr>
          <a:xfrm>
            <a:off x="2473920" y="4357172"/>
            <a:ext cx="5480988" cy="461665"/>
          </a:xfrm>
          <a:prstGeom prst="rect">
            <a:avLst/>
          </a:prstGeom>
        </p:spPr>
        <p:txBody>
          <a:bodyPr wrap="none">
            <a:spAutoFit/>
          </a:bodyPr>
          <a:lstStyle/>
          <a:p>
            <a:pPr marR="0" lvl="0" algn="just" rtl="1">
              <a:spcBef>
                <a:spcPts val="0"/>
              </a:spcBef>
              <a:spcAft>
                <a:spcPts val="0"/>
              </a:spcAft>
              <a:tabLst>
                <a:tab pos="1028700" algn="l"/>
              </a:tabLst>
            </a:pPr>
            <a:r>
              <a:rPr lang="ar-LB" sz="2400" b="1" dirty="0"/>
              <a:t>الإمام الحسن المجتبى والإمام الجواد (عليهما السلام).</a:t>
            </a:r>
            <a:endParaRPr lang="en-US" sz="2400" b="1" dirty="0"/>
          </a:p>
        </p:txBody>
      </p:sp>
      <p:pic>
        <p:nvPicPr>
          <p:cNvPr id="12" name="Picture 11"/>
          <p:cNvPicPr>
            <a:picLocks noChangeAspect="1"/>
          </p:cNvPicPr>
          <p:nvPr/>
        </p:nvPicPr>
        <p:blipFill>
          <a:blip r:embed="rId8"/>
          <a:stretch>
            <a:fillRect/>
          </a:stretch>
        </p:blipFill>
        <p:spPr>
          <a:xfrm>
            <a:off x="323528" y="5687225"/>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fltVal val="0"/>
                                          </p:val>
                                        </p:tav>
                                        <p:tav tm="100000">
                                          <p:val>
                                            <p:strVal val="#ppt_h"/>
                                          </p:val>
                                        </p:tav>
                                      </p:tavLst>
                                    </p:anim>
                                    <p:animEffect transition="in" filter="fade">
                                      <p:cBhvr>
                                        <p:cTn id="45" dur="500"/>
                                        <p:tgtEl>
                                          <p:spTgt spid="11"/>
                                        </p:tgtEl>
                                      </p:cBhvr>
                                    </p:animEffect>
                                  </p:childTnLst>
                                  <p:subTnLst>
                                    <p:animClr clrSpc="rgb" dir="cw">
                                      <p:cBhvr override="childStyle">
                                        <p:cTn dur="1" fill="hold" display="0" masterRel="nextClick" afterEffect="1"/>
                                        <p:tgtEl>
                                          <p:spTgt spid="11"/>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10" y="200915"/>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الثالث عشر</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F0774A62-714B-42B5-BBBA-165B027340A7}"/>
              </a:ext>
            </a:extLst>
          </p:cNvPr>
          <p:cNvSpPr/>
          <p:nvPr/>
        </p:nvSpPr>
        <p:spPr>
          <a:xfrm>
            <a:off x="6471655" y="5925405"/>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3" action="ppaction://hlinksldjump"/>
              </a:rPr>
              <a:t>للعودة اضغط هنا</a:t>
            </a:r>
            <a:endParaRPr lang="ar-KW" dirty="0"/>
          </a:p>
        </p:txBody>
      </p:sp>
      <p:pic>
        <p:nvPicPr>
          <p:cNvPr id="5" name="Picture 4"/>
          <p:cNvPicPr>
            <a:picLocks noChangeAspect="1"/>
          </p:cNvPicPr>
          <p:nvPr/>
        </p:nvPicPr>
        <p:blipFill>
          <a:blip r:embed="rId4"/>
          <a:stretch>
            <a:fillRect/>
          </a:stretch>
        </p:blipFill>
        <p:spPr>
          <a:xfrm>
            <a:off x="8137041" y="2482023"/>
            <a:ext cx="342975" cy="482719"/>
          </a:xfrm>
          <a:prstGeom prst="rect">
            <a:avLst/>
          </a:prstGeom>
        </p:spPr>
      </p:pic>
      <p:pic>
        <p:nvPicPr>
          <p:cNvPr id="6" name="Picture 5"/>
          <p:cNvPicPr>
            <a:picLocks noChangeAspect="1"/>
          </p:cNvPicPr>
          <p:nvPr/>
        </p:nvPicPr>
        <p:blipFill>
          <a:blip r:embed="rId5"/>
          <a:stretch>
            <a:fillRect/>
          </a:stretch>
        </p:blipFill>
        <p:spPr>
          <a:xfrm>
            <a:off x="8127005" y="4634952"/>
            <a:ext cx="342975" cy="482719"/>
          </a:xfrm>
          <a:prstGeom prst="rect">
            <a:avLst/>
          </a:prstGeom>
        </p:spPr>
      </p:pic>
      <p:pic>
        <p:nvPicPr>
          <p:cNvPr id="7" name="Picture 6"/>
          <p:cNvPicPr>
            <a:picLocks noChangeAspect="1"/>
          </p:cNvPicPr>
          <p:nvPr/>
        </p:nvPicPr>
        <p:blipFill>
          <a:blip r:embed="rId6"/>
          <a:stretch>
            <a:fillRect/>
          </a:stretch>
        </p:blipFill>
        <p:spPr>
          <a:xfrm>
            <a:off x="8127006" y="3555028"/>
            <a:ext cx="342975" cy="482719"/>
          </a:xfrm>
          <a:prstGeom prst="rect">
            <a:avLst/>
          </a:prstGeom>
        </p:spPr>
      </p:pic>
      <p:sp>
        <p:nvSpPr>
          <p:cNvPr id="8" name="Rectangle 7"/>
          <p:cNvSpPr/>
          <p:nvPr/>
        </p:nvSpPr>
        <p:spPr>
          <a:xfrm>
            <a:off x="683568" y="1172072"/>
            <a:ext cx="7992887" cy="954107"/>
          </a:xfrm>
          <a:prstGeom prst="rect">
            <a:avLst/>
          </a:prstGeom>
        </p:spPr>
        <p:txBody>
          <a:bodyPr wrap="square">
            <a:spAutoFit/>
          </a:bodyPr>
          <a:lstStyle/>
          <a:p>
            <a:pPr marR="0" algn="just" rtl="1">
              <a:spcBef>
                <a:spcPts val="0"/>
              </a:spcBef>
              <a:spcAft>
                <a:spcPts val="0"/>
              </a:spcAft>
              <a:tabLst>
                <a:tab pos="228600" algn="l"/>
              </a:tabLst>
            </a:pPr>
            <a:r>
              <a:rPr lang="ar-LB" sz="2800" dirty="0"/>
              <a:t>لمّا تولّى المعتصم العباسي الخلافة بعد المأمون أمر بإحضار الإمام الجواد (عليه السلام) من المدينة المنورة إلى بغداد</a:t>
            </a:r>
            <a:endParaRPr lang="en-US" sz="2800" dirty="0"/>
          </a:p>
        </p:txBody>
      </p:sp>
      <p:sp>
        <p:nvSpPr>
          <p:cNvPr id="9" name="Rectangle 8"/>
          <p:cNvSpPr/>
          <p:nvPr/>
        </p:nvSpPr>
        <p:spPr>
          <a:xfrm>
            <a:off x="2378278" y="7287815"/>
            <a:ext cx="6268063" cy="523220"/>
          </a:xfrm>
          <a:prstGeom prst="rect">
            <a:avLst/>
          </a:prstGeom>
        </p:spPr>
        <p:txBody>
          <a:bodyPr wrap="none">
            <a:spAutoFit/>
          </a:bodyPr>
          <a:lstStyle/>
          <a:p>
            <a:pPr lvl="0" rtl="1"/>
            <a:r>
              <a:rPr lang="ar-LB" sz="2800" b="1" dirty="0">
                <a:solidFill>
                  <a:srgbClr val="7030A0"/>
                </a:solidFill>
              </a:rPr>
              <a:t>للحدّ من نشاطاته وتحركاته التي كانت تقلق المعتصم.</a:t>
            </a:r>
            <a:endParaRPr lang="en-US" sz="2800" b="1" dirty="0">
              <a:solidFill>
                <a:srgbClr val="7030A0"/>
              </a:solidFill>
            </a:endParaRPr>
          </a:p>
        </p:txBody>
      </p:sp>
      <p:sp>
        <p:nvSpPr>
          <p:cNvPr id="10" name="Rectangle 9"/>
          <p:cNvSpPr/>
          <p:nvPr/>
        </p:nvSpPr>
        <p:spPr>
          <a:xfrm>
            <a:off x="3128508" y="3576082"/>
            <a:ext cx="4854214" cy="461665"/>
          </a:xfrm>
          <a:prstGeom prst="rect">
            <a:avLst/>
          </a:prstGeom>
        </p:spPr>
        <p:txBody>
          <a:bodyPr wrap="none">
            <a:spAutoFit/>
          </a:bodyPr>
          <a:lstStyle/>
          <a:p>
            <a:pPr lvl="0" algn="r" rtl="1"/>
            <a:r>
              <a:rPr lang="ar-LB" sz="2400" b="1" dirty="0"/>
              <a:t>لمحبّته له ومعرفته بعظمة الإمام (عليه السلام).</a:t>
            </a:r>
            <a:endParaRPr lang="en-US" sz="2400" b="1" dirty="0"/>
          </a:p>
        </p:txBody>
      </p:sp>
      <p:sp>
        <p:nvSpPr>
          <p:cNvPr id="11" name="Rectangle 10"/>
          <p:cNvSpPr/>
          <p:nvPr/>
        </p:nvSpPr>
        <p:spPr>
          <a:xfrm>
            <a:off x="3995103" y="4656006"/>
            <a:ext cx="3810659" cy="461665"/>
          </a:xfrm>
          <a:prstGeom prst="rect">
            <a:avLst/>
          </a:prstGeom>
        </p:spPr>
        <p:txBody>
          <a:bodyPr wrap="none">
            <a:spAutoFit/>
          </a:bodyPr>
          <a:lstStyle/>
          <a:p>
            <a:pPr lvl="0" rtl="1"/>
            <a:r>
              <a:rPr lang="ar-LB" sz="2400" b="1" dirty="0"/>
              <a:t>ليبقى بقربه يستشيره بشؤون الدولة.</a:t>
            </a:r>
            <a:endParaRPr lang="en-US" sz="2400" b="1" dirty="0"/>
          </a:p>
        </p:txBody>
      </p:sp>
      <p:sp>
        <p:nvSpPr>
          <p:cNvPr id="12" name="Rectangle 11"/>
          <p:cNvSpPr/>
          <p:nvPr/>
        </p:nvSpPr>
        <p:spPr>
          <a:xfrm>
            <a:off x="2734182" y="2546725"/>
            <a:ext cx="5392823" cy="461665"/>
          </a:xfrm>
          <a:prstGeom prst="rect">
            <a:avLst/>
          </a:prstGeom>
        </p:spPr>
        <p:txBody>
          <a:bodyPr wrap="none">
            <a:spAutoFit/>
          </a:bodyPr>
          <a:lstStyle/>
          <a:p>
            <a:pPr lvl="0" rtl="1"/>
            <a:r>
              <a:rPr lang="ar-LB" sz="2400" b="1" dirty="0"/>
              <a:t>للحدّ من نشاطاته وتحركاته التي كانت تقلق المعتصم.</a:t>
            </a:r>
            <a:endParaRPr lang="en-US" sz="2400" b="1" dirty="0"/>
          </a:p>
        </p:txBody>
      </p:sp>
      <p:pic>
        <p:nvPicPr>
          <p:cNvPr id="13" name="Picture 12"/>
          <p:cNvPicPr>
            <a:picLocks noChangeAspect="1"/>
          </p:cNvPicPr>
          <p:nvPr/>
        </p:nvPicPr>
        <p:blipFill>
          <a:blip r:embed="rId7"/>
          <a:stretch>
            <a:fillRect/>
          </a:stretch>
        </p:blipFill>
        <p:spPr>
          <a:xfrm>
            <a:off x="179512" y="5703450"/>
            <a:ext cx="1567415" cy="977641"/>
          </a:xfrm>
          <a:prstGeom prst="rect">
            <a:avLst/>
          </a:prstGeom>
        </p:spPr>
      </p:pic>
    </p:spTree>
    <p:extLst>
      <p:ext uri="{BB962C8B-B14F-4D97-AF65-F5344CB8AC3E}">
        <p14:creationId xmlns:p14="http://schemas.microsoft.com/office/powerpoint/2010/main" val="405546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childTnLst>
                                </p:cTn>
                              </p:par>
                            </p:childTnLst>
                          </p:cTn>
                        </p:par>
                        <p:par>
                          <p:cTn id="34" fill="hold">
                            <p:stCondLst>
                              <p:cond delay="1000"/>
                            </p:stCondLst>
                            <p:childTnLst>
                              <p:par>
                                <p:cTn id="35" presetID="53" presetClass="entr" presetSubtype="16"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fltVal val="0"/>
                                          </p:val>
                                        </p:tav>
                                        <p:tav tm="100000">
                                          <p:val>
                                            <p:strVal val="#ppt_w"/>
                                          </p:val>
                                        </p:tav>
                                      </p:tavLst>
                                    </p:anim>
                                    <p:anim calcmode="lin" valueType="num">
                                      <p:cBhvr>
                                        <p:cTn id="38" dur="500" fill="hold"/>
                                        <p:tgtEl>
                                          <p:spTgt spid="10"/>
                                        </p:tgtEl>
                                        <p:attrNameLst>
                                          <p:attrName>ppt_h</p:attrName>
                                        </p:attrNameLst>
                                      </p:cBhvr>
                                      <p:tavLst>
                                        <p:tav tm="0">
                                          <p:val>
                                            <p:fltVal val="0"/>
                                          </p:val>
                                        </p:tav>
                                        <p:tav tm="100000">
                                          <p:val>
                                            <p:strVal val="#ppt_h"/>
                                          </p:val>
                                        </p:tav>
                                      </p:tavLst>
                                    </p:anim>
                                    <p:animEffect transition="in" filter="fade">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additive="base">
                                        <p:cTn id="44" dur="500" fill="hold"/>
                                        <p:tgtEl>
                                          <p:spTgt spid="6"/>
                                        </p:tgtEl>
                                        <p:attrNameLst>
                                          <p:attrName>ppt_x</p:attrName>
                                        </p:attrNameLst>
                                      </p:cBhvr>
                                      <p:tavLst>
                                        <p:tav tm="0">
                                          <p:val>
                                            <p:strVal val="#ppt_x"/>
                                          </p:val>
                                        </p:tav>
                                        <p:tav tm="100000">
                                          <p:val>
                                            <p:strVal val="#ppt_x"/>
                                          </p:val>
                                        </p:tav>
                                      </p:tavLst>
                                    </p:anim>
                                    <p:anim calcmode="lin" valueType="num">
                                      <p:cBhvr additive="base">
                                        <p:cTn id="45" dur="500" fill="hold"/>
                                        <p:tgtEl>
                                          <p:spTgt spid="6"/>
                                        </p:tgtEl>
                                        <p:attrNameLst>
                                          <p:attrName>ppt_y</p:attrName>
                                        </p:attrNameLst>
                                      </p:cBhvr>
                                      <p:tavLst>
                                        <p:tav tm="0">
                                          <p:val>
                                            <p:strVal val="1+#ppt_h/2"/>
                                          </p:val>
                                        </p:tav>
                                        <p:tav tm="100000">
                                          <p:val>
                                            <p:strVal val="#ppt_y"/>
                                          </p:val>
                                        </p:tav>
                                      </p:tavLst>
                                    </p:anim>
                                  </p:childTnLst>
                                </p:cTn>
                              </p:par>
                            </p:childTnLst>
                          </p:cTn>
                        </p:par>
                        <p:par>
                          <p:cTn id="46" fill="hold">
                            <p:stCondLst>
                              <p:cond delay="500"/>
                            </p:stCondLst>
                            <p:childTnLst>
                              <p:par>
                                <p:cTn id="47" presetID="53" presetClass="entr" presetSubtype="16"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64" presetClass="path" presetSubtype="0" accel="50000" decel="50000" fill="hold" nodeType="clickEffect">
                                  <p:stCondLst>
                                    <p:cond delay="0"/>
                                  </p:stCondLst>
                                  <p:childTnLst>
                                    <p:animMotion origin="layout" path="M -0.00781 -0.03333 L -0.03993 -0.73842 " pathEditMode="relative" rAng="0" ptsTypes="AA">
                                      <p:cBhvr>
                                        <p:cTn id="55" dur="2000" fill="hold"/>
                                        <p:tgtEl>
                                          <p:spTgt spid="9">
                                            <p:txEl>
                                              <p:pRg st="0" end="0"/>
                                            </p:txEl>
                                          </p:spTgt>
                                        </p:tgtEl>
                                        <p:attrNameLst>
                                          <p:attrName>ppt_x</p:attrName>
                                          <p:attrName>ppt_y</p:attrName>
                                        </p:attrNameLst>
                                      </p:cBhvr>
                                      <p:rCtr x="-1615" y="-352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568" y="1266835"/>
            <a:ext cx="7776864" cy="523220"/>
          </a:xfrm>
          <a:prstGeom prst="rect">
            <a:avLst/>
          </a:prstGeom>
          <a:noFill/>
        </p:spPr>
        <p:txBody>
          <a:bodyPr wrap="square" rtlCol="0">
            <a:spAutoFit/>
          </a:bodyPr>
          <a:lstStyle/>
          <a:p>
            <a:pPr lvl="0" algn="just" rtl="1"/>
            <a:r>
              <a:rPr lang="ar-LB" sz="2800" dirty="0"/>
              <a:t>عاصر الإمام الجواد (عليه السلام) بعد استلامه الإمامة الخليفة:</a:t>
            </a:r>
            <a:endParaRPr lang="en-US" sz="2800" dirty="0"/>
          </a:p>
        </p:txBody>
      </p:sp>
      <p:sp>
        <p:nvSpPr>
          <p:cNvPr id="4" name="Rectangle: Rounded Corners 3">
            <a:hlinkClick r:id="" action="ppaction://hlinkshowjump?jump=firstslide"/>
            <a:extLst>
              <a:ext uri="{FF2B5EF4-FFF2-40B4-BE49-F238E27FC236}">
                <a16:creationId xmlns:a16="http://schemas.microsoft.com/office/drawing/2014/main" id="{27605D94-62CA-49C4-9BA7-DB35F85491D5}"/>
              </a:ext>
            </a:extLst>
          </p:cNvPr>
          <p:cNvSpPr/>
          <p:nvPr/>
        </p:nvSpPr>
        <p:spPr>
          <a:xfrm>
            <a:off x="6620204" y="5727454"/>
            <a:ext cx="1986130" cy="57693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3" action="ppaction://hlinksldjump"/>
              </a:rPr>
              <a:t>للعودة اضغط هنا</a:t>
            </a:r>
            <a:endParaRPr lang="ar-KW" dirty="0"/>
          </a:p>
        </p:txBody>
      </p:sp>
      <p:sp>
        <p:nvSpPr>
          <p:cNvPr id="2" name="TextBox 1"/>
          <p:cNvSpPr txBox="1"/>
          <p:nvPr/>
        </p:nvSpPr>
        <p:spPr>
          <a:xfrm>
            <a:off x="5448059" y="3965859"/>
            <a:ext cx="2344291" cy="738664"/>
          </a:xfrm>
          <a:prstGeom prst="rect">
            <a:avLst/>
          </a:prstGeom>
          <a:noFill/>
        </p:spPr>
        <p:txBody>
          <a:bodyPr wrap="square" rtlCol="0" anchor="ctr">
            <a:spAutoFit/>
          </a:bodyPr>
          <a:lstStyle/>
          <a:p>
            <a:pPr lvl="1" indent="-457200" algn="r" rtl="1"/>
            <a:r>
              <a:rPr lang="ar-LB" sz="2400" b="1" dirty="0"/>
              <a:t>الإجابتان صحيحتان.</a:t>
            </a:r>
            <a:endParaRPr lang="en-US" sz="2400" b="1" dirty="0"/>
          </a:p>
          <a:p>
            <a:pPr algn="r"/>
            <a:endParaRPr lang="en-US" dirty="0"/>
          </a:p>
        </p:txBody>
      </p:sp>
      <p:sp>
        <p:nvSpPr>
          <p:cNvPr id="5" name="Rectangle 4"/>
          <p:cNvSpPr/>
          <p:nvPr/>
        </p:nvSpPr>
        <p:spPr>
          <a:xfrm>
            <a:off x="5820893" y="2068500"/>
            <a:ext cx="1899880" cy="461665"/>
          </a:xfrm>
          <a:prstGeom prst="rect">
            <a:avLst/>
          </a:prstGeom>
        </p:spPr>
        <p:txBody>
          <a:bodyPr wrap="none" anchor="ctr">
            <a:spAutoFit/>
          </a:bodyPr>
          <a:lstStyle/>
          <a:p>
            <a:pPr marL="0" lvl="1" algn="r" rtl="1"/>
            <a:r>
              <a:rPr lang="ar-LB" sz="2400" b="1" dirty="0"/>
              <a:t>المأمون العباسي.</a:t>
            </a:r>
            <a:endParaRPr lang="en-US" sz="2400" b="1" dirty="0"/>
          </a:p>
        </p:txBody>
      </p:sp>
      <p:sp>
        <p:nvSpPr>
          <p:cNvPr id="6" name="Rectangle 5"/>
          <p:cNvSpPr/>
          <p:nvPr/>
        </p:nvSpPr>
        <p:spPr>
          <a:xfrm>
            <a:off x="5891426" y="3038110"/>
            <a:ext cx="1829347" cy="461665"/>
          </a:xfrm>
          <a:prstGeom prst="rect">
            <a:avLst/>
          </a:prstGeom>
        </p:spPr>
        <p:txBody>
          <a:bodyPr wrap="none" anchor="ctr">
            <a:spAutoFit/>
          </a:bodyPr>
          <a:lstStyle/>
          <a:p>
            <a:r>
              <a:rPr lang="ar-LB" sz="2400" b="1" dirty="0"/>
              <a:t>المعتصم</a:t>
            </a:r>
            <a:r>
              <a:rPr lang="ar-LB" dirty="0"/>
              <a:t> </a:t>
            </a:r>
            <a:r>
              <a:rPr lang="ar-LB" sz="2400" b="1" dirty="0"/>
              <a:t>العباسي</a:t>
            </a:r>
            <a:endParaRPr lang="en-US" sz="2400" b="1" dirty="0"/>
          </a:p>
        </p:txBody>
      </p:sp>
      <p:pic>
        <p:nvPicPr>
          <p:cNvPr id="13" name="Picture 12"/>
          <p:cNvPicPr>
            <a:picLocks noChangeAspect="1"/>
          </p:cNvPicPr>
          <p:nvPr/>
        </p:nvPicPr>
        <p:blipFill>
          <a:blip r:embed="rId4"/>
          <a:stretch>
            <a:fillRect/>
          </a:stretch>
        </p:blipFill>
        <p:spPr>
          <a:xfrm>
            <a:off x="7956376" y="2057972"/>
            <a:ext cx="342975" cy="482719"/>
          </a:xfrm>
          <a:prstGeom prst="rect">
            <a:avLst/>
          </a:prstGeom>
        </p:spPr>
      </p:pic>
      <p:pic>
        <p:nvPicPr>
          <p:cNvPr id="14" name="Picture 13"/>
          <p:cNvPicPr>
            <a:picLocks noChangeAspect="1"/>
          </p:cNvPicPr>
          <p:nvPr/>
        </p:nvPicPr>
        <p:blipFill>
          <a:blip r:embed="rId5"/>
          <a:stretch>
            <a:fillRect/>
          </a:stretch>
        </p:blipFill>
        <p:spPr>
          <a:xfrm>
            <a:off x="7955519" y="4079754"/>
            <a:ext cx="342975" cy="482719"/>
          </a:xfrm>
          <a:prstGeom prst="rect">
            <a:avLst/>
          </a:prstGeom>
        </p:spPr>
      </p:pic>
      <p:pic>
        <p:nvPicPr>
          <p:cNvPr id="15" name="Picture 14"/>
          <p:cNvPicPr>
            <a:picLocks noChangeAspect="1"/>
          </p:cNvPicPr>
          <p:nvPr/>
        </p:nvPicPr>
        <p:blipFill>
          <a:blip r:embed="rId6"/>
          <a:stretch>
            <a:fillRect/>
          </a:stretch>
        </p:blipFill>
        <p:spPr>
          <a:xfrm>
            <a:off x="7955519" y="3068931"/>
            <a:ext cx="342975" cy="482719"/>
          </a:xfrm>
          <a:prstGeom prst="rect">
            <a:avLst/>
          </a:prstGeom>
        </p:spPr>
      </p:pic>
      <p:sp>
        <p:nvSpPr>
          <p:cNvPr id="16" name="TextBox 15"/>
          <p:cNvSpPr txBox="1"/>
          <p:nvPr/>
        </p:nvSpPr>
        <p:spPr>
          <a:xfrm>
            <a:off x="5102270" y="231408"/>
            <a:ext cx="3816424" cy="830997"/>
          </a:xfrm>
          <a:prstGeom prst="rect">
            <a:avLst/>
          </a:prstGeom>
          <a:noFill/>
        </p:spPr>
        <p:txBody>
          <a:bodyPr wrap="square" rtlCol="0">
            <a:spAutoFit/>
          </a:bodyPr>
          <a:lstStyle/>
          <a:p>
            <a:pPr algn="r" rtl="1"/>
            <a:r>
              <a:rPr lang="ar-KW" sz="4800" dirty="0">
                <a:solidFill>
                  <a:srgbClr val="7030A0"/>
                </a:solidFill>
              </a:rPr>
              <a:t>السؤال </a:t>
            </a:r>
            <a:r>
              <a:rPr lang="ar-LB" sz="4800" dirty="0" smtClean="0">
                <a:solidFill>
                  <a:srgbClr val="7030A0"/>
                </a:solidFill>
              </a:rPr>
              <a:t>الأول</a:t>
            </a:r>
            <a:endParaRPr lang="en-US" sz="4800" dirty="0">
              <a:solidFill>
                <a:srgbClr val="7030A0"/>
              </a:solidFill>
            </a:endParaRPr>
          </a:p>
        </p:txBody>
      </p:sp>
      <p:pic>
        <p:nvPicPr>
          <p:cNvPr id="17" name="Picture 16"/>
          <p:cNvPicPr>
            <a:picLocks noChangeAspect="1"/>
          </p:cNvPicPr>
          <p:nvPr/>
        </p:nvPicPr>
        <p:blipFill>
          <a:blip r:embed="rId7"/>
          <a:stretch>
            <a:fillRect/>
          </a:stretch>
        </p:blipFill>
        <p:spPr>
          <a:xfrm>
            <a:off x="179512" y="5326749"/>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ppt_x"/>
                                          </p:val>
                                        </p:tav>
                                        <p:tav tm="100000">
                                          <p:val>
                                            <p:strVal val="#ppt_x"/>
                                          </p:val>
                                        </p:tav>
                                      </p:tavLst>
                                    </p:anim>
                                    <p:anim calcmode="lin" valueType="num">
                                      <p:cBhvr additive="base">
                                        <p:cTn id="27" dur="500" fill="hold"/>
                                        <p:tgtEl>
                                          <p:spTgt spid="15"/>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ppt_x"/>
                                          </p:val>
                                        </p:tav>
                                        <p:tav tm="100000">
                                          <p:val>
                                            <p:strVal val="#ppt_x"/>
                                          </p:val>
                                        </p:tav>
                                      </p:tavLst>
                                    </p:anim>
                                    <p:anim calcmode="lin" valueType="num">
                                      <p:cBhvr additive="base">
                                        <p:cTn id="39" dur="500" fill="hold"/>
                                        <p:tgtEl>
                                          <p:spTgt spid="14"/>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2"/>
                                        </p:tgtEl>
                                        <p:attrNameLst>
                                          <p:attrName>style.visibility</p:attrName>
                                        </p:attrNameLst>
                                      </p:cBhvr>
                                      <p:to>
                                        <p:strVal val="visible"/>
                                      </p:to>
                                    </p:set>
                                    <p:anim calcmode="lin" valueType="num">
                                      <p:cBhvr>
                                        <p:cTn id="43" dur="500" fill="hold"/>
                                        <p:tgtEl>
                                          <p:spTgt spid="2"/>
                                        </p:tgtEl>
                                        <p:attrNameLst>
                                          <p:attrName>ppt_w</p:attrName>
                                        </p:attrNameLst>
                                      </p:cBhvr>
                                      <p:tavLst>
                                        <p:tav tm="0">
                                          <p:val>
                                            <p:fltVal val="0"/>
                                          </p:val>
                                        </p:tav>
                                        <p:tav tm="100000">
                                          <p:val>
                                            <p:strVal val="#ppt_w"/>
                                          </p:val>
                                        </p:tav>
                                      </p:tavLst>
                                    </p:anim>
                                    <p:anim calcmode="lin" valueType="num">
                                      <p:cBhvr>
                                        <p:cTn id="44" dur="500" fill="hold"/>
                                        <p:tgtEl>
                                          <p:spTgt spid="2"/>
                                        </p:tgtEl>
                                        <p:attrNameLst>
                                          <p:attrName>ppt_h</p:attrName>
                                        </p:attrNameLst>
                                      </p:cBhvr>
                                      <p:tavLst>
                                        <p:tav tm="0">
                                          <p:val>
                                            <p:fltVal val="0"/>
                                          </p:val>
                                        </p:tav>
                                        <p:tav tm="100000">
                                          <p:val>
                                            <p:strVal val="#ppt_h"/>
                                          </p:val>
                                        </p:tav>
                                      </p:tavLst>
                                    </p:anim>
                                    <p:animEffect transition="in" filter="fade">
                                      <p:cBhvr>
                                        <p:cTn id="45"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2"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1896" y="1249750"/>
            <a:ext cx="7816598" cy="954107"/>
          </a:xfrm>
          <a:prstGeom prst="rect">
            <a:avLst/>
          </a:prstGeom>
          <a:noFill/>
        </p:spPr>
        <p:txBody>
          <a:bodyPr wrap="square" rtlCol="0">
            <a:spAutoFit/>
          </a:bodyPr>
          <a:lstStyle/>
          <a:p>
            <a:pPr algn="just" rtl="1"/>
            <a:r>
              <a:rPr lang="ar-LB" sz="2800" dirty="0"/>
              <a:t>كان عمر الإمام الجواد (عليه السلام) حين تسلم الإمامة بعد استشهاد أبيه الإمام الرضا(عليه السلام):</a:t>
            </a:r>
            <a:endParaRPr lang="en-US" sz="2800" dirty="0"/>
          </a:p>
        </p:txBody>
      </p:sp>
      <p:sp>
        <p:nvSpPr>
          <p:cNvPr id="4" name="Rectangle: Rounded Corners 3">
            <a:hlinkClick r:id="" action="ppaction://hlinkshowjump?jump=firstslide"/>
            <a:extLst>
              <a:ext uri="{FF2B5EF4-FFF2-40B4-BE49-F238E27FC236}">
                <a16:creationId xmlns:a16="http://schemas.microsoft.com/office/drawing/2014/main" id="{6F5A45D0-0CE2-4C95-9365-726FF760984C}"/>
              </a:ext>
            </a:extLst>
          </p:cNvPr>
          <p:cNvSpPr/>
          <p:nvPr/>
        </p:nvSpPr>
        <p:spPr>
          <a:xfrm>
            <a:off x="6805134" y="5849758"/>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2" action="ppaction://hlinksldjump"/>
              </a:rPr>
              <a:t>للعودة اضغط هنا</a:t>
            </a:r>
            <a:endParaRPr lang="ar-KW" dirty="0"/>
          </a:p>
        </p:txBody>
      </p:sp>
      <p:sp>
        <p:nvSpPr>
          <p:cNvPr id="2" name="Rectangle 1"/>
          <p:cNvSpPr/>
          <p:nvPr/>
        </p:nvSpPr>
        <p:spPr>
          <a:xfrm>
            <a:off x="3324172" y="4625236"/>
            <a:ext cx="4572001" cy="461665"/>
          </a:xfrm>
          <a:prstGeom prst="rect">
            <a:avLst/>
          </a:prstGeom>
        </p:spPr>
        <p:txBody>
          <a:bodyPr>
            <a:spAutoFit/>
          </a:bodyPr>
          <a:lstStyle/>
          <a:p>
            <a:pPr lvl="1" indent="-288925" algn="just" rtl="1"/>
            <a:r>
              <a:rPr lang="ar-LB" sz="2400" b="1" dirty="0" smtClean="0"/>
              <a:t>حوالي </a:t>
            </a:r>
            <a:r>
              <a:rPr lang="ar-LB" sz="2400" b="1" dirty="0"/>
              <a:t>12 سنة.</a:t>
            </a:r>
            <a:endParaRPr lang="en-US" sz="2400" b="1" dirty="0"/>
          </a:p>
        </p:txBody>
      </p:sp>
      <p:sp>
        <p:nvSpPr>
          <p:cNvPr id="5" name="TextBox 4"/>
          <p:cNvSpPr txBox="1"/>
          <p:nvPr/>
        </p:nvSpPr>
        <p:spPr>
          <a:xfrm>
            <a:off x="-90763" y="341948"/>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الثاني</a:t>
            </a:r>
            <a:endParaRPr lang="en-US" sz="4800" dirty="0"/>
          </a:p>
        </p:txBody>
      </p:sp>
      <p:pic>
        <p:nvPicPr>
          <p:cNvPr id="6" name="Picture 5"/>
          <p:cNvPicPr>
            <a:picLocks noChangeAspect="1"/>
          </p:cNvPicPr>
          <p:nvPr/>
        </p:nvPicPr>
        <p:blipFill>
          <a:blip r:embed="rId3"/>
          <a:stretch>
            <a:fillRect/>
          </a:stretch>
        </p:blipFill>
        <p:spPr>
          <a:xfrm>
            <a:off x="7956376" y="2655653"/>
            <a:ext cx="342975" cy="482719"/>
          </a:xfrm>
          <a:prstGeom prst="rect">
            <a:avLst/>
          </a:prstGeom>
        </p:spPr>
      </p:pic>
      <p:pic>
        <p:nvPicPr>
          <p:cNvPr id="7" name="Picture 6"/>
          <p:cNvPicPr>
            <a:picLocks noChangeAspect="1"/>
          </p:cNvPicPr>
          <p:nvPr/>
        </p:nvPicPr>
        <p:blipFill>
          <a:blip r:embed="rId4"/>
          <a:stretch>
            <a:fillRect/>
          </a:stretch>
        </p:blipFill>
        <p:spPr>
          <a:xfrm>
            <a:off x="7955519" y="4677435"/>
            <a:ext cx="342975" cy="482719"/>
          </a:xfrm>
          <a:prstGeom prst="rect">
            <a:avLst/>
          </a:prstGeom>
        </p:spPr>
      </p:pic>
      <p:pic>
        <p:nvPicPr>
          <p:cNvPr id="8" name="Picture 7"/>
          <p:cNvPicPr>
            <a:picLocks noChangeAspect="1"/>
          </p:cNvPicPr>
          <p:nvPr/>
        </p:nvPicPr>
        <p:blipFill>
          <a:blip r:embed="rId5"/>
          <a:stretch>
            <a:fillRect/>
          </a:stretch>
        </p:blipFill>
        <p:spPr>
          <a:xfrm>
            <a:off x="7955519" y="3666612"/>
            <a:ext cx="342975" cy="482719"/>
          </a:xfrm>
          <a:prstGeom prst="rect">
            <a:avLst/>
          </a:prstGeom>
        </p:spPr>
      </p:pic>
      <p:sp>
        <p:nvSpPr>
          <p:cNvPr id="9" name="Rectangle 8"/>
          <p:cNvSpPr/>
          <p:nvPr/>
        </p:nvSpPr>
        <p:spPr>
          <a:xfrm>
            <a:off x="6056434" y="2636912"/>
            <a:ext cx="1906291" cy="461665"/>
          </a:xfrm>
          <a:prstGeom prst="rect">
            <a:avLst/>
          </a:prstGeom>
        </p:spPr>
        <p:txBody>
          <a:bodyPr wrap="none">
            <a:spAutoFit/>
          </a:bodyPr>
          <a:lstStyle/>
          <a:p>
            <a:pPr lvl="1" indent="-396875" algn="just" rtl="1"/>
            <a:r>
              <a:rPr lang="ar-LB" sz="2400" b="1" dirty="0"/>
              <a:t>حوالي</a:t>
            </a:r>
            <a:r>
              <a:rPr lang="ar-LB" dirty="0"/>
              <a:t> </a:t>
            </a:r>
            <a:r>
              <a:rPr lang="ar-LB" sz="2400" b="1" dirty="0"/>
              <a:t>7</a:t>
            </a:r>
            <a:r>
              <a:rPr lang="ar-LB" dirty="0"/>
              <a:t> </a:t>
            </a:r>
            <a:r>
              <a:rPr lang="ar-LB" sz="2400" b="1" dirty="0"/>
              <a:t>سنوات</a:t>
            </a:r>
            <a:r>
              <a:rPr lang="ar-LB" dirty="0"/>
              <a:t>.</a:t>
            </a:r>
            <a:endParaRPr lang="en-US" sz="1400" dirty="0"/>
          </a:p>
        </p:txBody>
      </p:sp>
      <p:sp>
        <p:nvSpPr>
          <p:cNvPr id="10" name="Rectangle 9"/>
          <p:cNvSpPr/>
          <p:nvPr/>
        </p:nvSpPr>
        <p:spPr>
          <a:xfrm>
            <a:off x="5879275" y="3594232"/>
            <a:ext cx="2016898" cy="461665"/>
          </a:xfrm>
          <a:prstGeom prst="rect">
            <a:avLst/>
          </a:prstGeom>
        </p:spPr>
        <p:txBody>
          <a:bodyPr wrap="none">
            <a:spAutoFit/>
          </a:bodyPr>
          <a:lstStyle/>
          <a:p>
            <a:pPr lvl="1" indent="-457200" algn="just" rtl="1"/>
            <a:r>
              <a:rPr lang="ar-LB" sz="2400" b="1" dirty="0"/>
              <a:t>حوالي</a:t>
            </a:r>
            <a:r>
              <a:rPr lang="ar-LB" dirty="0"/>
              <a:t> </a:t>
            </a:r>
            <a:r>
              <a:rPr lang="ar-LB" sz="2400" b="1" dirty="0"/>
              <a:t>10</a:t>
            </a:r>
            <a:r>
              <a:rPr lang="ar-LB" dirty="0"/>
              <a:t> </a:t>
            </a:r>
            <a:r>
              <a:rPr lang="ar-LB" sz="2400" b="1" dirty="0"/>
              <a:t>سنوات</a:t>
            </a:r>
            <a:r>
              <a:rPr lang="ar-LB" dirty="0"/>
              <a:t>.</a:t>
            </a:r>
            <a:endParaRPr lang="en-US" sz="1400" dirty="0"/>
          </a:p>
        </p:txBody>
      </p:sp>
      <p:sp>
        <p:nvSpPr>
          <p:cNvPr id="11" name="Rectangle 10"/>
          <p:cNvSpPr/>
          <p:nvPr/>
        </p:nvSpPr>
        <p:spPr>
          <a:xfrm>
            <a:off x="-2752486" y="2228138"/>
            <a:ext cx="2441695" cy="584775"/>
          </a:xfrm>
          <a:prstGeom prst="rect">
            <a:avLst/>
          </a:prstGeom>
        </p:spPr>
        <p:txBody>
          <a:bodyPr wrap="none">
            <a:spAutoFit/>
          </a:bodyPr>
          <a:lstStyle/>
          <a:p>
            <a:pPr lvl="1" indent="-396875" algn="just" rtl="1"/>
            <a:r>
              <a:rPr lang="ar-LB" sz="3200" b="1" dirty="0">
                <a:solidFill>
                  <a:srgbClr val="7030A0"/>
                </a:solidFill>
              </a:rPr>
              <a:t>حوالي</a:t>
            </a:r>
            <a:r>
              <a:rPr lang="ar-LB" sz="2400" dirty="0">
                <a:solidFill>
                  <a:srgbClr val="7030A0"/>
                </a:solidFill>
              </a:rPr>
              <a:t> </a:t>
            </a:r>
            <a:r>
              <a:rPr lang="ar-LB" sz="3200" b="1" dirty="0">
                <a:solidFill>
                  <a:srgbClr val="7030A0"/>
                </a:solidFill>
              </a:rPr>
              <a:t>7</a:t>
            </a:r>
            <a:r>
              <a:rPr lang="ar-LB" sz="2400" dirty="0">
                <a:solidFill>
                  <a:srgbClr val="7030A0"/>
                </a:solidFill>
              </a:rPr>
              <a:t> </a:t>
            </a:r>
            <a:r>
              <a:rPr lang="ar-LB" sz="3200" b="1" dirty="0">
                <a:solidFill>
                  <a:srgbClr val="7030A0"/>
                </a:solidFill>
              </a:rPr>
              <a:t>سنوات</a:t>
            </a:r>
            <a:r>
              <a:rPr lang="ar-LB" sz="2400" dirty="0">
                <a:solidFill>
                  <a:srgbClr val="7030A0"/>
                </a:solidFill>
              </a:rPr>
              <a:t>.</a:t>
            </a:r>
            <a:endParaRPr lang="en-US" dirty="0">
              <a:solidFill>
                <a:srgbClr val="7030A0"/>
              </a:solidFill>
            </a:endParaRPr>
          </a:p>
        </p:txBody>
      </p:sp>
      <p:pic>
        <p:nvPicPr>
          <p:cNvPr id="12" name="Picture 11"/>
          <p:cNvPicPr>
            <a:picLocks noChangeAspect="1"/>
          </p:cNvPicPr>
          <p:nvPr/>
        </p:nvPicPr>
        <p:blipFill>
          <a:blip r:embed="rId6"/>
          <a:stretch>
            <a:fillRect/>
          </a:stretch>
        </p:blipFill>
        <p:spPr>
          <a:xfrm>
            <a:off x="179512" y="5593069"/>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par>
                                <p:cTn id="40" presetID="53" presetClass="entr" presetSubtype="16" fill="hold" grpId="0" nodeType="with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p:cTn id="42" dur="500" fill="hold"/>
                                        <p:tgtEl>
                                          <p:spTgt spid="2"/>
                                        </p:tgtEl>
                                        <p:attrNameLst>
                                          <p:attrName>ppt_w</p:attrName>
                                        </p:attrNameLst>
                                      </p:cBhvr>
                                      <p:tavLst>
                                        <p:tav tm="0">
                                          <p:val>
                                            <p:fltVal val="0"/>
                                          </p:val>
                                        </p:tav>
                                        <p:tav tm="100000">
                                          <p:val>
                                            <p:strVal val="#ppt_w"/>
                                          </p:val>
                                        </p:tav>
                                      </p:tavLst>
                                    </p:anim>
                                    <p:anim calcmode="lin" valueType="num">
                                      <p:cBhvr>
                                        <p:cTn id="43" dur="500" fill="hold"/>
                                        <p:tgtEl>
                                          <p:spTgt spid="2"/>
                                        </p:tgtEl>
                                        <p:attrNameLst>
                                          <p:attrName>ppt_h</p:attrName>
                                        </p:attrNameLst>
                                      </p:cBhvr>
                                      <p:tavLst>
                                        <p:tav tm="0">
                                          <p:val>
                                            <p:fltVal val="0"/>
                                          </p:val>
                                        </p:tav>
                                        <p:tav tm="100000">
                                          <p:val>
                                            <p:strVal val="#ppt_h"/>
                                          </p:val>
                                        </p:tav>
                                      </p:tavLst>
                                    </p:anim>
                                    <p:animEffect transition="in" filter="fade">
                                      <p:cBhvr>
                                        <p:cTn id="44" dur="500"/>
                                        <p:tgtEl>
                                          <p:spTgt spid="2"/>
                                        </p:tgtEl>
                                      </p:cBhvr>
                                    </p:animEffect>
                                  </p:childTnLst>
                                </p:cTn>
                              </p:par>
                            </p:childTnLst>
                          </p:cTn>
                        </p:par>
                      </p:childTnLst>
                    </p:cTn>
                  </p:par>
                  <p:par>
                    <p:cTn id="45" fill="hold">
                      <p:stCondLst>
                        <p:cond delay="indefinite"/>
                      </p:stCondLst>
                      <p:childTnLst>
                        <p:par>
                          <p:cTn id="46" fill="hold">
                            <p:stCondLst>
                              <p:cond delay="0"/>
                            </p:stCondLst>
                            <p:childTnLst>
                              <p:par>
                                <p:cTn id="47" presetID="35" presetClass="path" presetSubtype="0" accel="50000" decel="50000" fill="hold" grpId="0" nodeType="clickEffect">
                                  <p:stCondLst>
                                    <p:cond delay="0"/>
                                  </p:stCondLst>
                                  <p:childTnLst>
                                    <p:animMotion origin="layout" path="M -0.1198 -0.01458 L 0.69114 0.03681 " pathEditMode="relative" rAng="0" ptsTypes="AA">
                                      <p:cBhvr>
                                        <p:cTn id="48" dur="2000" fill="hold"/>
                                        <p:tgtEl>
                                          <p:spTgt spid="11"/>
                                        </p:tgtEl>
                                        <p:attrNameLst>
                                          <p:attrName>ppt_x</p:attrName>
                                          <p:attrName>ppt_y</p:attrName>
                                        </p:attrNameLst>
                                      </p:cBhvr>
                                      <p:rCtr x="40538" y="25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hlinkClick r:id="" action="ppaction://hlinkshowjump?jump=firstslide"/>
            <a:extLst>
              <a:ext uri="{FF2B5EF4-FFF2-40B4-BE49-F238E27FC236}">
                <a16:creationId xmlns:a16="http://schemas.microsoft.com/office/drawing/2014/main" id="{04C9E29B-3554-4EAE-A61F-80F1B91D6358}"/>
              </a:ext>
            </a:extLst>
          </p:cNvPr>
          <p:cNvSpPr/>
          <p:nvPr/>
        </p:nvSpPr>
        <p:spPr>
          <a:xfrm>
            <a:off x="6631723" y="5943914"/>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4" action="ppaction://hlinksldjump"/>
              </a:rPr>
              <a:t>للعودة اضغط هنا</a:t>
            </a:r>
            <a:endParaRPr lang="ar-KW" dirty="0"/>
          </a:p>
        </p:txBody>
      </p:sp>
      <p:sp>
        <p:nvSpPr>
          <p:cNvPr id="5" name="TextBox 4"/>
          <p:cNvSpPr txBox="1"/>
          <p:nvPr/>
        </p:nvSpPr>
        <p:spPr>
          <a:xfrm>
            <a:off x="-108520" y="249374"/>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الثالث</a:t>
            </a:r>
            <a:endParaRPr lang="en-US" sz="4800" dirty="0"/>
          </a:p>
        </p:txBody>
      </p:sp>
      <p:pic>
        <p:nvPicPr>
          <p:cNvPr id="6" name="Picture 5"/>
          <p:cNvPicPr>
            <a:picLocks noChangeAspect="1"/>
          </p:cNvPicPr>
          <p:nvPr/>
        </p:nvPicPr>
        <p:blipFill>
          <a:blip r:embed="rId5"/>
          <a:stretch>
            <a:fillRect/>
          </a:stretch>
        </p:blipFill>
        <p:spPr>
          <a:xfrm>
            <a:off x="7956376" y="2274759"/>
            <a:ext cx="342975" cy="482719"/>
          </a:xfrm>
          <a:prstGeom prst="rect">
            <a:avLst/>
          </a:prstGeom>
        </p:spPr>
      </p:pic>
      <p:pic>
        <p:nvPicPr>
          <p:cNvPr id="7" name="Picture 6"/>
          <p:cNvPicPr>
            <a:picLocks noChangeAspect="1"/>
          </p:cNvPicPr>
          <p:nvPr/>
        </p:nvPicPr>
        <p:blipFill>
          <a:blip r:embed="rId6"/>
          <a:stretch>
            <a:fillRect/>
          </a:stretch>
        </p:blipFill>
        <p:spPr>
          <a:xfrm>
            <a:off x="7955519" y="4296541"/>
            <a:ext cx="342975" cy="482719"/>
          </a:xfrm>
          <a:prstGeom prst="rect">
            <a:avLst/>
          </a:prstGeom>
        </p:spPr>
      </p:pic>
      <p:pic>
        <p:nvPicPr>
          <p:cNvPr id="8" name="Picture 7"/>
          <p:cNvPicPr>
            <a:picLocks noChangeAspect="1"/>
          </p:cNvPicPr>
          <p:nvPr/>
        </p:nvPicPr>
        <p:blipFill>
          <a:blip r:embed="rId7"/>
          <a:stretch>
            <a:fillRect/>
          </a:stretch>
        </p:blipFill>
        <p:spPr>
          <a:xfrm>
            <a:off x="7955519" y="3285718"/>
            <a:ext cx="342975" cy="482719"/>
          </a:xfrm>
          <a:prstGeom prst="rect">
            <a:avLst/>
          </a:prstGeom>
        </p:spPr>
      </p:pic>
      <p:sp>
        <p:nvSpPr>
          <p:cNvPr id="9" name="Rectangle 8"/>
          <p:cNvSpPr/>
          <p:nvPr/>
        </p:nvSpPr>
        <p:spPr>
          <a:xfrm>
            <a:off x="395536" y="1042163"/>
            <a:ext cx="7776864" cy="954107"/>
          </a:xfrm>
          <a:prstGeom prst="rect">
            <a:avLst/>
          </a:prstGeom>
        </p:spPr>
        <p:txBody>
          <a:bodyPr wrap="square">
            <a:spAutoFit/>
          </a:bodyPr>
          <a:lstStyle/>
          <a:p>
            <a:pPr algn="just" rtl="1"/>
            <a:r>
              <a:rPr lang="ar-LB" sz="2800" dirty="0"/>
              <a:t>زوج المأمون العباسي اِبنته المكنّاة بأم الفضل من الإمام </a:t>
            </a:r>
            <a:r>
              <a:rPr lang="ar-LB" sz="2800" dirty="0" smtClean="0"/>
              <a:t>الجواد (</a:t>
            </a:r>
            <a:r>
              <a:rPr lang="ar-LB" sz="2800" dirty="0"/>
              <a:t>عليه السلام)؟</a:t>
            </a:r>
            <a:endParaRPr lang="en-US" sz="2800" dirty="0"/>
          </a:p>
        </p:txBody>
      </p:sp>
      <p:sp>
        <p:nvSpPr>
          <p:cNvPr id="10" name="Rectangle 9"/>
          <p:cNvSpPr/>
          <p:nvPr/>
        </p:nvSpPr>
        <p:spPr>
          <a:xfrm>
            <a:off x="3943630" y="2350532"/>
            <a:ext cx="3956532" cy="461665"/>
          </a:xfrm>
          <a:prstGeom prst="rect">
            <a:avLst/>
          </a:prstGeom>
        </p:spPr>
        <p:txBody>
          <a:bodyPr wrap="none">
            <a:spAutoFit/>
          </a:bodyPr>
          <a:lstStyle/>
          <a:p>
            <a:r>
              <a:rPr lang="ar-LB" sz="2400" b="1" dirty="0"/>
              <a:t> لإبعاد تهمة قتل الإمام الرضا(ع) عنه.</a:t>
            </a:r>
            <a:endParaRPr lang="en-US" sz="2400" b="1" dirty="0"/>
          </a:p>
        </p:txBody>
      </p:sp>
      <p:sp>
        <p:nvSpPr>
          <p:cNvPr id="11" name="Rectangle 10"/>
          <p:cNvSpPr/>
          <p:nvPr/>
        </p:nvSpPr>
        <p:spPr>
          <a:xfrm>
            <a:off x="1845334" y="3285718"/>
            <a:ext cx="6054828" cy="830997"/>
          </a:xfrm>
          <a:prstGeom prst="rect">
            <a:avLst/>
          </a:prstGeom>
        </p:spPr>
        <p:txBody>
          <a:bodyPr wrap="square">
            <a:spAutoFit/>
          </a:bodyPr>
          <a:lstStyle/>
          <a:p>
            <a:pPr lvl="1" indent="-403225" algn="just" rtl="1"/>
            <a:r>
              <a:rPr lang="ar-LB" sz="2400" b="1" dirty="0"/>
              <a:t>لإستيعاب حركة الإمام (عليه السلام) في المجالين الفكري والسياسي.</a:t>
            </a:r>
            <a:endParaRPr lang="en-US" sz="2400" b="1" dirty="0"/>
          </a:p>
        </p:txBody>
      </p:sp>
      <p:sp>
        <p:nvSpPr>
          <p:cNvPr id="12" name="TextBox 11"/>
          <p:cNvSpPr txBox="1"/>
          <p:nvPr/>
        </p:nvSpPr>
        <p:spPr>
          <a:xfrm>
            <a:off x="5436096" y="4267201"/>
            <a:ext cx="2344291" cy="738664"/>
          </a:xfrm>
          <a:prstGeom prst="rect">
            <a:avLst/>
          </a:prstGeom>
          <a:noFill/>
        </p:spPr>
        <p:txBody>
          <a:bodyPr wrap="square" rtlCol="0" anchor="ctr">
            <a:spAutoFit/>
          </a:bodyPr>
          <a:lstStyle/>
          <a:p>
            <a:pPr lvl="1" indent="-457200" algn="r" rtl="1"/>
            <a:r>
              <a:rPr lang="ar-LB" sz="2400" b="1" dirty="0"/>
              <a:t>الإجابتان صحيحتان.</a:t>
            </a:r>
            <a:endParaRPr lang="en-US" sz="2400" b="1" dirty="0"/>
          </a:p>
          <a:p>
            <a:pPr algn="r"/>
            <a:endParaRPr lang="en-US" dirty="0"/>
          </a:p>
        </p:txBody>
      </p:sp>
      <p:pic>
        <p:nvPicPr>
          <p:cNvPr id="13" name="Picture 12"/>
          <p:cNvPicPr>
            <a:picLocks noChangeAspect="1"/>
          </p:cNvPicPr>
          <p:nvPr/>
        </p:nvPicPr>
        <p:blipFill>
          <a:blip r:embed="rId8"/>
          <a:stretch>
            <a:fillRect/>
          </a:stretch>
        </p:blipFill>
        <p:spPr>
          <a:xfrm>
            <a:off x="107504" y="5663398"/>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subTnLst>
                                    <p:animClr clrSpc="rgb" dir="cw">
                                      <p:cBhvr override="childStyle">
                                        <p:cTn dur="1" fill="hold" display="0" masterRel="nextClick" afterEffect="1"/>
                                        <p:tgtEl>
                                          <p:spTgt spid="12"/>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15367" y="4284640"/>
            <a:ext cx="5940152" cy="461665"/>
          </a:xfrm>
          <a:prstGeom prst="rect">
            <a:avLst/>
          </a:prstGeom>
          <a:noFill/>
        </p:spPr>
        <p:txBody>
          <a:bodyPr wrap="square" rtlCol="0">
            <a:spAutoFit/>
          </a:bodyPr>
          <a:lstStyle/>
          <a:p>
            <a:pPr lvl="1" indent="-457200" algn="r" rtl="1"/>
            <a:r>
              <a:rPr lang="ar-LB" sz="2400" b="1" dirty="0"/>
              <a:t>يستفيد من مال الخزينة لصرفها على شيعته وأنصاره.</a:t>
            </a:r>
            <a:endParaRPr lang="en-US" sz="2400" b="1" dirty="0"/>
          </a:p>
        </p:txBody>
      </p:sp>
      <p:sp>
        <p:nvSpPr>
          <p:cNvPr id="4" name="Rectangle: Rounded Corners 3">
            <a:hlinkClick r:id="" action="ppaction://hlinkshowjump?jump=firstslide"/>
            <a:extLst>
              <a:ext uri="{FF2B5EF4-FFF2-40B4-BE49-F238E27FC236}">
                <a16:creationId xmlns:a16="http://schemas.microsoft.com/office/drawing/2014/main" id="{3CE0E7EC-C563-4F78-B940-016C454A52D0}"/>
              </a:ext>
            </a:extLst>
          </p:cNvPr>
          <p:cNvSpPr/>
          <p:nvPr/>
        </p:nvSpPr>
        <p:spPr>
          <a:xfrm>
            <a:off x="6516216" y="5909967"/>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2" action="ppaction://hlinksldjump"/>
              </a:rPr>
              <a:t>للعودة اضغط هنا</a:t>
            </a:r>
            <a:endParaRPr lang="ar-KW" dirty="0"/>
          </a:p>
        </p:txBody>
      </p:sp>
      <p:sp>
        <p:nvSpPr>
          <p:cNvPr id="5" name="TextBox 4"/>
          <p:cNvSpPr txBox="1"/>
          <p:nvPr/>
        </p:nvSpPr>
        <p:spPr>
          <a:xfrm>
            <a:off x="0" y="319873"/>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pPr lvl="0"/>
            <a:r>
              <a:rPr lang="ar-KW" sz="4800" dirty="0"/>
              <a:t>السؤال ال</a:t>
            </a:r>
            <a:r>
              <a:rPr lang="ar-LB" sz="4800" dirty="0"/>
              <a:t>رابع</a:t>
            </a:r>
            <a:endParaRPr lang="en-US" sz="4800" dirty="0"/>
          </a:p>
        </p:txBody>
      </p:sp>
      <p:pic>
        <p:nvPicPr>
          <p:cNvPr id="6" name="Picture 5"/>
          <p:cNvPicPr>
            <a:picLocks noChangeAspect="1"/>
          </p:cNvPicPr>
          <p:nvPr/>
        </p:nvPicPr>
        <p:blipFill>
          <a:blip r:embed="rId3"/>
          <a:stretch>
            <a:fillRect/>
          </a:stretch>
        </p:blipFill>
        <p:spPr>
          <a:xfrm>
            <a:off x="7956376" y="2274759"/>
            <a:ext cx="342975" cy="482719"/>
          </a:xfrm>
          <a:prstGeom prst="rect">
            <a:avLst/>
          </a:prstGeom>
        </p:spPr>
      </p:pic>
      <p:pic>
        <p:nvPicPr>
          <p:cNvPr id="7" name="Picture 6"/>
          <p:cNvPicPr>
            <a:picLocks noChangeAspect="1"/>
          </p:cNvPicPr>
          <p:nvPr/>
        </p:nvPicPr>
        <p:blipFill>
          <a:blip r:embed="rId4"/>
          <a:stretch>
            <a:fillRect/>
          </a:stretch>
        </p:blipFill>
        <p:spPr>
          <a:xfrm>
            <a:off x="7955519" y="4296541"/>
            <a:ext cx="342975" cy="482719"/>
          </a:xfrm>
          <a:prstGeom prst="rect">
            <a:avLst/>
          </a:prstGeom>
        </p:spPr>
      </p:pic>
      <p:pic>
        <p:nvPicPr>
          <p:cNvPr id="8" name="Picture 7"/>
          <p:cNvPicPr>
            <a:picLocks noChangeAspect="1"/>
          </p:cNvPicPr>
          <p:nvPr/>
        </p:nvPicPr>
        <p:blipFill>
          <a:blip r:embed="rId5"/>
          <a:stretch>
            <a:fillRect/>
          </a:stretch>
        </p:blipFill>
        <p:spPr>
          <a:xfrm>
            <a:off x="7955519" y="3285718"/>
            <a:ext cx="342975" cy="482719"/>
          </a:xfrm>
          <a:prstGeom prst="rect">
            <a:avLst/>
          </a:prstGeom>
        </p:spPr>
      </p:pic>
      <p:sp>
        <p:nvSpPr>
          <p:cNvPr id="2" name="Rectangle 1"/>
          <p:cNvSpPr/>
          <p:nvPr/>
        </p:nvSpPr>
        <p:spPr>
          <a:xfrm>
            <a:off x="584946" y="1320652"/>
            <a:ext cx="7659462" cy="523220"/>
          </a:xfrm>
          <a:prstGeom prst="rect">
            <a:avLst/>
          </a:prstGeom>
        </p:spPr>
        <p:txBody>
          <a:bodyPr wrap="square">
            <a:spAutoFit/>
          </a:bodyPr>
          <a:lstStyle/>
          <a:p>
            <a:pPr algn="r" rtl="1"/>
            <a:r>
              <a:rPr lang="ar-LB" sz="2800" dirty="0"/>
              <a:t>استطاع الإمام </a:t>
            </a:r>
            <a:r>
              <a:rPr lang="ar-LB" sz="2800" dirty="0" smtClean="0"/>
              <a:t>الجواد (</a:t>
            </a:r>
            <a:r>
              <a:rPr lang="ar-LB" sz="2800" dirty="0"/>
              <a:t>عليه السلام) بعد أن زوّجه المأمون ابنته أن:</a:t>
            </a:r>
            <a:endParaRPr lang="en-US" sz="2800" dirty="0"/>
          </a:p>
        </p:txBody>
      </p:sp>
      <p:sp>
        <p:nvSpPr>
          <p:cNvPr id="9" name="Rectangle 8"/>
          <p:cNvSpPr/>
          <p:nvPr/>
        </p:nvSpPr>
        <p:spPr>
          <a:xfrm>
            <a:off x="656097" y="2092949"/>
            <a:ext cx="7299422" cy="830997"/>
          </a:xfrm>
          <a:prstGeom prst="rect">
            <a:avLst/>
          </a:prstGeom>
        </p:spPr>
        <p:txBody>
          <a:bodyPr wrap="square">
            <a:spAutoFit/>
          </a:bodyPr>
          <a:lstStyle/>
          <a:p>
            <a:pPr marL="0" lvl="1" indent="53975" algn="r" rtl="1"/>
            <a:r>
              <a:rPr lang="ar-LB" sz="2400" b="1" dirty="0"/>
              <a:t>يستفيد من ذلك على مستوى تحركاته واتصال بشيعته وتخفيف وطأة الضغط عنهم.</a:t>
            </a:r>
            <a:endParaRPr lang="en-US" sz="2400" b="1" dirty="0"/>
          </a:p>
        </p:txBody>
      </p:sp>
      <p:sp>
        <p:nvSpPr>
          <p:cNvPr id="10" name="Rectangle 9"/>
          <p:cNvSpPr/>
          <p:nvPr/>
        </p:nvSpPr>
        <p:spPr>
          <a:xfrm>
            <a:off x="3601443" y="3204116"/>
            <a:ext cx="4354076" cy="461665"/>
          </a:xfrm>
          <a:prstGeom prst="rect">
            <a:avLst/>
          </a:prstGeom>
        </p:spPr>
        <p:txBody>
          <a:bodyPr wrap="none">
            <a:spAutoFit/>
          </a:bodyPr>
          <a:lstStyle/>
          <a:p>
            <a:pPr lvl="1" indent="-403225" algn="r" rtl="1"/>
            <a:r>
              <a:rPr lang="ar-LB" sz="2400" b="1" dirty="0"/>
              <a:t>يعيّن بعضًا من أنصاره في مناصب الدولة.</a:t>
            </a:r>
            <a:endParaRPr lang="en-US" sz="2400" b="1" dirty="0"/>
          </a:p>
        </p:txBody>
      </p:sp>
      <p:sp>
        <p:nvSpPr>
          <p:cNvPr id="11" name="Rectangle 10"/>
          <p:cNvSpPr/>
          <p:nvPr/>
        </p:nvSpPr>
        <p:spPr>
          <a:xfrm>
            <a:off x="1335732" y="6990491"/>
            <a:ext cx="7299422" cy="830997"/>
          </a:xfrm>
          <a:prstGeom prst="rect">
            <a:avLst/>
          </a:prstGeom>
        </p:spPr>
        <p:txBody>
          <a:bodyPr wrap="square">
            <a:spAutoFit/>
          </a:bodyPr>
          <a:lstStyle/>
          <a:p>
            <a:pPr marL="0" lvl="1" indent="53975" algn="r" rtl="1"/>
            <a:r>
              <a:rPr lang="ar-LB" sz="2400" b="1" dirty="0">
                <a:solidFill>
                  <a:srgbClr val="7030A0"/>
                </a:solidFill>
              </a:rPr>
              <a:t>يستفيد من ذلك على مستوى تحركاته واتصال بشيعته وتخفيف وطأة الضغط عنهم.</a:t>
            </a:r>
            <a:endParaRPr lang="en-US" sz="2400" b="1" dirty="0">
              <a:solidFill>
                <a:srgbClr val="7030A0"/>
              </a:solidFill>
            </a:endParaRPr>
          </a:p>
        </p:txBody>
      </p:sp>
      <p:pic>
        <p:nvPicPr>
          <p:cNvPr id="12" name="Picture 11"/>
          <p:cNvPicPr>
            <a:picLocks noChangeAspect="1"/>
          </p:cNvPicPr>
          <p:nvPr/>
        </p:nvPicPr>
        <p:blipFill>
          <a:blip r:embed="rId6"/>
          <a:stretch>
            <a:fillRect/>
          </a:stretch>
        </p:blipFill>
        <p:spPr>
          <a:xfrm>
            <a:off x="179512" y="5653278"/>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cTn>
                              </p:par>
                            </p:childTnLst>
                          </p:cTn>
                        </p:par>
                      </p:childTnLst>
                    </p:cTn>
                  </p:par>
                  <p:par>
                    <p:cTn id="46" fill="hold">
                      <p:stCondLst>
                        <p:cond delay="indefinite"/>
                      </p:stCondLst>
                      <p:childTnLst>
                        <p:par>
                          <p:cTn id="47" fill="hold">
                            <p:stCondLst>
                              <p:cond delay="0"/>
                            </p:stCondLst>
                            <p:childTnLst>
                              <p:par>
                                <p:cTn id="48" presetID="64" presetClass="path" presetSubtype="0" accel="50000" decel="50000" fill="hold" grpId="0" nodeType="clickEffect">
                                  <p:stCondLst>
                                    <p:cond delay="0"/>
                                  </p:stCondLst>
                                  <p:childTnLst>
                                    <p:animMotion origin="layout" path="M 1.11111E-6 -1.11111E-6 L -0.06875 -0.71643 " pathEditMode="relative" rAng="0" ptsTypes="AA">
                                      <p:cBhvr>
                                        <p:cTn id="49" dur="2000" fill="hold"/>
                                        <p:tgtEl>
                                          <p:spTgt spid="11"/>
                                        </p:tgtEl>
                                        <p:attrNameLst>
                                          <p:attrName>ppt_x</p:attrName>
                                          <p:attrName>ppt_y</p:attrName>
                                        </p:attrNameLst>
                                      </p:cBhvr>
                                      <p:rCtr x="-3438" y="-358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16632" y="4706560"/>
            <a:ext cx="8892480" cy="738664"/>
          </a:xfrm>
          <a:prstGeom prst="rect">
            <a:avLst/>
          </a:prstGeom>
          <a:noFill/>
        </p:spPr>
        <p:txBody>
          <a:bodyPr wrap="square" rtlCol="0">
            <a:spAutoFit/>
          </a:bodyPr>
          <a:lstStyle/>
          <a:p>
            <a:pPr algn="r" rtl="1"/>
            <a:r>
              <a:rPr lang="ar-LB" sz="2400" b="1" dirty="0"/>
              <a:t>طلب من كبير قضاة الدولة يحي بن أكثم أن يسأله مسائل صعبة.</a:t>
            </a:r>
            <a:endParaRPr lang="en-US" sz="2400" b="1" dirty="0"/>
          </a:p>
          <a:p>
            <a:pPr lvl="0" rtl="1"/>
            <a:endParaRPr lang="en-US" dirty="0"/>
          </a:p>
        </p:txBody>
      </p:sp>
      <p:sp>
        <p:nvSpPr>
          <p:cNvPr id="4" name="Rectangle: Rounded Corners 3">
            <a:hlinkClick r:id="" action="ppaction://hlinkshowjump?jump=firstslide"/>
            <a:extLst>
              <a:ext uri="{FF2B5EF4-FFF2-40B4-BE49-F238E27FC236}">
                <a16:creationId xmlns:a16="http://schemas.microsoft.com/office/drawing/2014/main" id="{7B0DAEE3-450F-436C-A66D-344A7506001A}"/>
              </a:ext>
            </a:extLst>
          </p:cNvPr>
          <p:cNvSpPr/>
          <p:nvPr/>
        </p:nvSpPr>
        <p:spPr>
          <a:xfrm>
            <a:off x="6782783" y="5981285"/>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4" action="ppaction://hlinksldjump"/>
              </a:rPr>
              <a:t>للعودة اضغط هنا</a:t>
            </a:r>
            <a:endParaRPr lang="ar-KW" dirty="0"/>
          </a:p>
        </p:txBody>
      </p:sp>
      <p:sp>
        <p:nvSpPr>
          <p:cNvPr id="5" name="TextBox 4"/>
          <p:cNvSpPr txBox="1"/>
          <p:nvPr/>
        </p:nvSpPr>
        <p:spPr>
          <a:xfrm>
            <a:off x="-15347" y="234814"/>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ال</a:t>
            </a:r>
            <a:r>
              <a:rPr lang="ar-LB" sz="4800" dirty="0"/>
              <a:t>خام</a:t>
            </a:r>
            <a:r>
              <a:rPr lang="ar-KW" sz="4800" dirty="0"/>
              <a:t>س</a:t>
            </a:r>
            <a:endParaRPr lang="en-US" sz="4800" dirty="0"/>
          </a:p>
        </p:txBody>
      </p:sp>
      <p:pic>
        <p:nvPicPr>
          <p:cNvPr id="6" name="Picture 5"/>
          <p:cNvPicPr>
            <a:picLocks noChangeAspect="1"/>
          </p:cNvPicPr>
          <p:nvPr/>
        </p:nvPicPr>
        <p:blipFill>
          <a:blip r:embed="rId5"/>
          <a:stretch>
            <a:fillRect/>
          </a:stretch>
        </p:blipFill>
        <p:spPr>
          <a:xfrm>
            <a:off x="7956376" y="2274759"/>
            <a:ext cx="342975" cy="482719"/>
          </a:xfrm>
          <a:prstGeom prst="rect">
            <a:avLst/>
          </a:prstGeom>
        </p:spPr>
      </p:pic>
      <p:pic>
        <p:nvPicPr>
          <p:cNvPr id="7" name="Picture 6"/>
          <p:cNvPicPr>
            <a:picLocks noChangeAspect="1"/>
          </p:cNvPicPr>
          <p:nvPr/>
        </p:nvPicPr>
        <p:blipFill>
          <a:blip r:embed="rId6"/>
          <a:stretch>
            <a:fillRect/>
          </a:stretch>
        </p:blipFill>
        <p:spPr>
          <a:xfrm>
            <a:off x="7955519" y="4648869"/>
            <a:ext cx="342975" cy="482719"/>
          </a:xfrm>
          <a:prstGeom prst="rect">
            <a:avLst/>
          </a:prstGeom>
        </p:spPr>
      </p:pic>
      <p:pic>
        <p:nvPicPr>
          <p:cNvPr id="8" name="Picture 7"/>
          <p:cNvPicPr>
            <a:picLocks noChangeAspect="1"/>
          </p:cNvPicPr>
          <p:nvPr/>
        </p:nvPicPr>
        <p:blipFill>
          <a:blip r:embed="rId7"/>
          <a:stretch>
            <a:fillRect/>
          </a:stretch>
        </p:blipFill>
        <p:spPr>
          <a:xfrm>
            <a:off x="7955519" y="3638046"/>
            <a:ext cx="342975" cy="482719"/>
          </a:xfrm>
          <a:prstGeom prst="rect">
            <a:avLst/>
          </a:prstGeom>
        </p:spPr>
      </p:pic>
      <p:sp>
        <p:nvSpPr>
          <p:cNvPr id="9" name="Rectangle 8"/>
          <p:cNvSpPr/>
          <p:nvPr/>
        </p:nvSpPr>
        <p:spPr>
          <a:xfrm>
            <a:off x="827584" y="1270128"/>
            <a:ext cx="7776863" cy="954107"/>
          </a:xfrm>
          <a:prstGeom prst="rect">
            <a:avLst/>
          </a:prstGeom>
        </p:spPr>
        <p:txBody>
          <a:bodyPr wrap="square">
            <a:spAutoFit/>
          </a:bodyPr>
          <a:lstStyle/>
          <a:p>
            <a:pPr algn="just" rtl="1"/>
            <a:r>
              <a:rPr lang="ar-LB" sz="2800" dirty="0"/>
              <a:t>ماذا فعل المأمون للتقليل من هيبة الإمام </a:t>
            </a:r>
            <a:r>
              <a:rPr lang="ar-LB" sz="2800" dirty="0" smtClean="0"/>
              <a:t>الجواد (</a:t>
            </a:r>
            <a:r>
              <a:rPr lang="ar-LB" sz="2800" dirty="0"/>
              <a:t>عليه السلام) ومكانته بين الناس؟</a:t>
            </a:r>
            <a:endParaRPr lang="en-US" sz="2800" dirty="0"/>
          </a:p>
        </p:txBody>
      </p:sp>
      <p:sp>
        <p:nvSpPr>
          <p:cNvPr id="10" name="Rectangle 9"/>
          <p:cNvSpPr/>
          <p:nvPr/>
        </p:nvSpPr>
        <p:spPr>
          <a:xfrm>
            <a:off x="1259632" y="2304914"/>
            <a:ext cx="6516216" cy="830997"/>
          </a:xfrm>
          <a:prstGeom prst="rect">
            <a:avLst/>
          </a:prstGeom>
        </p:spPr>
        <p:txBody>
          <a:bodyPr wrap="square">
            <a:spAutoFit/>
          </a:bodyPr>
          <a:lstStyle/>
          <a:p>
            <a:pPr algn="just" rtl="1"/>
            <a:r>
              <a:rPr lang="ar-LB" sz="2400" b="1" dirty="0"/>
              <a:t> عرض عليه بعض الأسئلة الصعبة أمام جمع من الناس والعلماء.</a:t>
            </a:r>
            <a:endParaRPr lang="en-US" sz="2400" b="1" dirty="0"/>
          </a:p>
        </p:txBody>
      </p:sp>
      <p:sp>
        <p:nvSpPr>
          <p:cNvPr id="11" name="Rectangle 10"/>
          <p:cNvSpPr/>
          <p:nvPr/>
        </p:nvSpPr>
        <p:spPr>
          <a:xfrm>
            <a:off x="1575495" y="3691536"/>
            <a:ext cx="6141425" cy="461665"/>
          </a:xfrm>
          <a:prstGeom prst="rect">
            <a:avLst/>
          </a:prstGeom>
        </p:spPr>
        <p:txBody>
          <a:bodyPr wrap="none">
            <a:spAutoFit/>
          </a:bodyPr>
          <a:lstStyle/>
          <a:p>
            <a:pPr lvl="0" algn="just" rtl="1"/>
            <a:r>
              <a:rPr lang="ar-LB" sz="2400" b="1" dirty="0"/>
              <a:t>استقدم علماء المذاهب والفرق من غير المسلمين لمحاججته.</a:t>
            </a:r>
            <a:endParaRPr lang="en-US" sz="2400" b="1" dirty="0"/>
          </a:p>
        </p:txBody>
      </p:sp>
      <p:pic>
        <p:nvPicPr>
          <p:cNvPr id="12" name="Picture 11"/>
          <p:cNvPicPr>
            <a:picLocks noChangeAspect="1"/>
          </p:cNvPicPr>
          <p:nvPr/>
        </p:nvPicPr>
        <p:blipFill>
          <a:blip r:embed="rId8"/>
          <a:stretch>
            <a:fillRect/>
          </a:stretch>
        </p:blipFill>
        <p:spPr>
          <a:xfrm>
            <a:off x="475924" y="5657885"/>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0000"/>
                                  </p:iterate>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7403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السادس</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892B4015-D9F7-4FC0-953F-1835555C8CB5}"/>
              </a:ext>
            </a:extLst>
          </p:cNvPr>
          <p:cNvSpPr/>
          <p:nvPr/>
        </p:nvSpPr>
        <p:spPr>
          <a:xfrm>
            <a:off x="6582783" y="5864845"/>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2" action="ppaction://hlinksldjump"/>
              </a:rPr>
              <a:t>للعودة اضغط هنا</a:t>
            </a:r>
            <a:endParaRPr lang="ar-KW" dirty="0"/>
          </a:p>
        </p:txBody>
      </p:sp>
      <p:sp>
        <p:nvSpPr>
          <p:cNvPr id="2" name="Rectangle 1"/>
          <p:cNvSpPr/>
          <p:nvPr/>
        </p:nvSpPr>
        <p:spPr>
          <a:xfrm>
            <a:off x="3186340" y="4279225"/>
            <a:ext cx="4572000" cy="461665"/>
          </a:xfrm>
          <a:prstGeom prst="rect">
            <a:avLst/>
          </a:prstGeom>
        </p:spPr>
        <p:txBody>
          <a:bodyPr>
            <a:spAutoFit/>
          </a:bodyPr>
          <a:lstStyle/>
          <a:p>
            <a:pPr marR="0" lvl="0" algn="r" rtl="1">
              <a:spcBef>
                <a:spcPts val="0"/>
              </a:spcBef>
              <a:spcAft>
                <a:spcPts val="0"/>
              </a:spcAft>
              <a:tabLst>
                <a:tab pos="1028700" algn="l"/>
              </a:tabLst>
            </a:pPr>
            <a:r>
              <a:rPr lang="ar-LB" sz="2400" b="1" dirty="0"/>
              <a:t>مواجهته للمشكّكين بإمامته.</a:t>
            </a:r>
            <a:endParaRPr lang="en-US" sz="2400" b="1" dirty="0"/>
          </a:p>
        </p:txBody>
      </p:sp>
      <p:pic>
        <p:nvPicPr>
          <p:cNvPr id="5" name="Picture 4"/>
          <p:cNvPicPr>
            <a:picLocks noChangeAspect="1"/>
          </p:cNvPicPr>
          <p:nvPr/>
        </p:nvPicPr>
        <p:blipFill>
          <a:blip r:embed="rId3"/>
          <a:stretch>
            <a:fillRect/>
          </a:stretch>
        </p:blipFill>
        <p:spPr>
          <a:xfrm>
            <a:off x="7956376" y="2274759"/>
            <a:ext cx="342975" cy="482719"/>
          </a:xfrm>
          <a:prstGeom prst="rect">
            <a:avLst/>
          </a:prstGeom>
        </p:spPr>
      </p:pic>
      <p:pic>
        <p:nvPicPr>
          <p:cNvPr id="6" name="Picture 5"/>
          <p:cNvPicPr>
            <a:picLocks noChangeAspect="1"/>
          </p:cNvPicPr>
          <p:nvPr/>
        </p:nvPicPr>
        <p:blipFill>
          <a:blip r:embed="rId4"/>
          <a:stretch>
            <a:fillRect/>
          </a:stretch>
        </p:blipFill>
        <p:spPr>
          <a:xfrm>
            <a:off x="7955519" y="4296541"/>
            <a:ext cx="342975" cy="482719"/>
          </a:xfrm>
          <a:prstGeom prst="rect">
            <a:avLst/>
          </a:prstGeom>
        </p:spPr>
      </p:pic>
      <p:pic>
        <p:nvPicPr>
          <p:cNvPr id="7" name="Picture 6"/>
          <p:cNvPicPr>
            <a:picLocks noChangeAspect="1"/>
          </p:cNvPicPr>
          <p:nvPr/>
        </p:nvPicPr>
        <p:blipFill>
          <a:blip r:embed="rId5"/>
          <a:stretch>
            <a:fillRect/>
          </a:stretch>
        </p:blipFill>
        <p:spPr>
          <a:xfrm>
            <a:off x="7955519" y="3285718"/>
            <a:ext cx="342975" cy="482719"/>
          </a:xfrm>
          <a:prstGeom prst="rect">
            <a:avLst/>
          </a:prstGeom>
        </p:spPr>
      </p:pic>
      <p:sp>
        <p:nvSpPr>
          <p:cNvPr id="9" name="Rectangle 8"/>
          <p:cNvSpPr/>
          <p:nvPr/>
        </p:nvSpPr>
        <p:spPr>
          <a:xfrm>
            <a:off x="2470790" y="1299121"/>
            <a:ext cx="6016391" cy="523220"/>
          </a:xfrm>
          <a:prstGeom prst="rect">
            <a:avLst/>
          </a:prstGeom>
        </p:spPr>
        <p:txBody>
          <a:bodyPr wrap="none">
            <a:spAutoFit/>
          </a:bodyPr>
          <a:lstStyle/>
          <a:p>
            <a:pPr marR="0" algn="just" rtl="1">
              <a:spcBef>
                <a:spcPts val="0"/>
              </a:spcBef>
              <a:spcAft>
                <a:spcPts val="0"/>
              </a:spcAft>
              <a:tabLst>
                <a:tab pos="228600" algn="l"/>
              </a:tabLst>
            </a:pPr>
            <a:r>
              <a:rPr lang="ar-LB" sz="2800" dirty="0"/>
              <a:t>من الظواهر الإعجازية للإمام </a:t>
            </a:r>
            <a:r>
              <a:rPr lang="ar-LB" sz="2800" dirty="0" smtClean="0"/>
              <a:t>الجواد (</a:t>
            </a:r>
            <a:r>
              <a:rPr lang="ar-LB" sz="2800" dirty="0"/>
              <a:t>عليه السلام)؟</a:t>
            </a:r>
            <a:endParaRPr lang="en-US" sz="2800" dirty="0"/>
          </a:p>
        </p:txBody>
      </p:sp>
      <p:sp>
        <p:nvSpPr>
          <p:cNvPr id="10" name="Rectangle 9"/>
          <p:cNvSpPr/>
          <p:nvPr/>
        </p:nvSpPr>
        <p:spPr>
          <a:xfrm>
            <a:off x="5478985" y="2316618"/>
            <a:ext cx="2249334" cy="461665"/>
          </a:xfrm>
          <a:prstGeom prst="rect">
            <a:avLst/>
          </a:prstGeom>
        </p:spPr>
        <p:txBody>
          <a:bodyPr wrap="none">
            <a:spAutoFit/>
          </a:bodyPr>
          <a:lstStyle/>
          <a:p>
            <a:pPr marR="0" lvl="0" algn="r" rtl="1">
              <a:spcBef>
                <a:spcPts val="0"/>
              </a:spcBef>
              <a:spcAft>
                <a:spcPts val="0"/>
              </a:spcAft>
              <a:tabLst>
                <a:tab pos="1028700" algn="l"/>
              </a:tabLst>
            </a:pPr>
            <a:r>
              <a:rPr lang="ar-LB" sz="2400" b="1" dirty="0"/>
              <a:t>التكلّم وهو في المهد.</a:t>
            </a:r>
            <a:endParaRPr lang="en-US" sz="2400" b="1" dirty="0"/>
          </a:p>
        </p:txBody>
      </p:sp>
      <p:sp>
        <p:nvSpPr>
          <p:cNvPr id="11" name="Rectangle 10"/>
          <p:cNvSpPr/>
          <p:nvPr/>
        </p:nvSpPr>
        <p:spPr>
          <a:xfrm>
            <a:off x="3360405" y="3268402"/>
            <a:ext cx="4495140" cy="461665"/>
          </a:xfrm>
          <a:prstGeom prst="rect">
            <a:avLst/>
          </a:prstGeom>
        </p:spPr>
        <p:txBody>
          <a:bodyPr wrap="none">
            <a:spAutoFit/>
          </a:bodyPr>
          <a:lstStyle/>
          <a:p>
            <a:pPr marR="0" lvl="0" algn="r" rtl="1">
              <a:spcBef>
                <a:spcPts val="0"/>
              </a:spcBef>
              <a:spcAft>
                <a:spcPts val="0"/>
              </a:spcAft>
              <a:tabLst>
                <a:tab pos="1028700" algn="l"/>
              </a:tabLst>
            </a:pPr>
            <a:r>
              <a:rPr lang="ar-LB" sz="2400" b="1" dirty="0"/>
              <a:t>توليه الإمامة والقيادة وهو في سن الطفولة.</a:t>
            </a:r>
            <a:endParaRPr lang="en-US" sz="2400" b="1" dirty="0"/>
          </a:p>
        </p:txBody>
      </p:sp>
      <p:sp>
        <p:nvSpPr>
          <p:cNvPr id="12" name="Rectangle 11"/>
          <p:cNvSpPr/>
          <p:nvPr/>
        </p:nvSpPr>
        <p:spPr>
          <a:xfrm>
            <a:off x="3992041" y="6999783"/>
            <a:ext cx="4495140" cy="461665"/>
          </a:xfrm>
          <a:prstGeom prst="rect">
            <a:avLst/>
          </a:prstGeom>
        </p:spPr>
        <p:txBody>
          <a:bodyPr wrap="none">
            <a:spAutoFit/>
          </a:bodyPr>
          <a:lstStyle/>
          <a:p>
            <a:pPr marR="0" lvl="0" algn="r" rtl="1">
              <a:spcBef>
                <a:spcPts val="0"/>
              </a:spcBef>
              <a:spcAft>
                <a:spcPts val="0"/>
              </a:spcAft>
              <a:tabLst>
                <a:tab pos="1028700" algn="l"/>
              </a:tabLst>
            </a:pPr>
            <a:r>
              <a:rPr lang="ar-LB" sz="2400" b="1" dirty="0">
                <a:solidFill>
                  <a:srgbClr val="7030A0"/>
                </a:solidFill>
              </a:rPr>
              <a:t>توليه الإمامة والقيادة وهو في سن الطفولة.</a:t>
            </a:r>
            <a:endParaRPr lang="en-US" sz="2400" b="1" dirty="0">
              <a:solidFill>
                <a:srgbClr val="7030A0"/>
              </a:solidFill>
            </a:endParaRPr>
          </a:p>
        </p:txBody>
      </p:sp>
      <p:pic>
        <p:nvPicPr>
          <p:cNvPr id="13" name="Picture 12"/>
          <p:cNvPicPr>
            <a:picLocks noChangeAspect="1"/>
          </p:cNvPicPr>
          <p:nvPr/>
        </p:nvPicPr>
        <p:blipFill>
          <a:blip r:embed="rId6"/>
          <a:stretch>
            <a:fillRect/>
          </a:stretch>
        </p:blipFill>
        <p:spPr>
          <a:xfrm>
            <a:off x="251520" y="5608156"/>
            <a:ext cx="1567415" cy="9776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p:cTn id="43" dur="500" fill="hold"/>
                                        <p:tgtEl>
                                          <p:spTgt spid="2"/>
                                        </p:tgtEl>
                                        <p:attrNameLst>
                                          <p:attrName>ppt_w</p:attrName>
                                        </p:attrNameLst>
                                      </p:cBhvr>
                                      <p:tavLst>
                                        <p:tav tm="0">
                                          <p:val>
                                            <p:fltVal val="0"/>
                                          </p:val>
                                        </p:tav>
                                        <p:tav tm="100000">
                                          <p:val>
                                            <p:strVal val="#ppt_w"/>
                                          </p:val>
                                        </p:tav>
                                      </p:tavLst>
                                    </p:anim>
                                    <p:anim calcmode="lin" valueType="num">
                                      <p:cBhvr>
                                        <p:cTn id="44" dur="500" fill="hold"/>
                                        <p:tgtEl>
                                          <p:spTgt spid="2"/>
                                        </p:tgtEl>
                                        <p:attrNameLst>
                                          <p:attrName>ppt_h</p:attrName>
                                        </p:attrNameLst>
                                      </p:cBhvr>
                                      <p:tavLst>
                                        <p:tav tm="0">
                                          <p:val>
                                            <p:fltVal val="0"/>
                                          </p:val>
                                        </p:tav>
                                        <p:tav tm="100000">
                                          <p:val>
                                            <p:strVal val="#ppt_h"/>
                                          </p:val>
                                        </p:tav>
                                      </p:tavLst>
                                    </p:anim>
                                    <p:animEffect transition="in" filter="fade">
                                      <p:cBhvr>
                                        <p:cTn id="45" dur="500"/>
                                        <p:tgtEl>
                                          <p:spTgt spid="2"/>
                                        </p:tgtEl>
                                      </p:cBhvr>
                                    </p:animEffect>
                                  </p:childTnLst>
                                </p:cTn>
                              </p:par>
                            </p:childTnLst>
                          </p:cTn>
                        </p:par>
                      </p:childTnLst>
                    </p:cTn>
                  </p:par>
                  <p:par>
                    <p:cTn id="46" fill="hold">
                      <p:stCondLst>
                        <p:cond delay="indefinite"/>
                      </p:stCondLst>
                      <p:childTnLst>
                        <p:par>
                          <p:cTn id="47" fill="hold">
                            <p:stCondLst>
                              <p:cond delay="0"/>
                            </p:stCondLst>
                            <p:childTnLst>
                              <p:par>
                                <p:cTn id="48" presetID="64" presetClass="path" presetSubtype="0" accel="50000" decel="50000" fill="hold" grpId="0" nodeType="clickEffect">
                                  <p:stCondLst>
                                    <p:cond delay="0"/>
                                  </p:stCondLst>
                                  <p:childTnLst>
                                    <p:animMotion origin="layout" path="M -1.66667E-6 3.33333E-6 L -0.06423 -0.54375 " pathEditMode="relative" rAng="0" ptsTypes="AA">
                                      <p:cBhvr>
                                        <p:cTn id="49" dur="2000" fill="hold"/>
                                        <p:tgtEl>
                                          <p:spTgt spid="12"/>
                                        </p:tgtEl>
                                        <p:attrNameLst>
                                          <p:attrName>ppt_x</p:attrName>
                                          <p:attrName>ppt_y</p:attrName>
                                        </p:attrNameLst>
                                      </p:cBhvr>
                                      <p:rCtr x="-3212" y="-2719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7403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الس</a:t>
            </a:r>
            <a:r>
              <a:rPr lang="ar-LB" sz="4800" dirty="0"/>
              <a:t>ابع</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892B4015-D9F7-4FC0-953F-1835555C8CB5}"/>
              </a:ext>
            </a:extLst>
          </p:cNvPr>
          <p:cNvSpPr/>
          <p:nvPr/>
        </p:nvSpPr>
        <p:spPr>
          <a:xfrm>
            <a:off x="6308844" y="5877272"/>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3" action="ppaction://hlinksldjump"/>
              </a:rPr>
              <a:t>للعودة اضغط هنا</a:t>
            </a:r>
            <a:endParaRPr lang="ar-KW" dirty="0"/>
          </a:p>
        </p:txBody>
      </p:sp>
      <p:sp>
        <p:nvSpPr>
          <p:cNvPr id="2" name="Rectangle 1"/>
          <p:cNvSpPr/>
          <p:nvPr/>
        </p:nvSpPr>
        <p:spPr>
          <a:xfrm>
            <a:off x="1767919" y="4272658"/>
            <a:ext cx="6120680" cy="830997"/>
          </a:xfrm>
          <a:prstGeom prst="rect">
            <a:avLst/>
          </a:prstGeom>
        </p:spPr>
        <p:txBody>
          <a:bodyPr wrap="square">
            <a:spAutoFit/>
          </a:bodyPr>
          <a:lstStyle/>
          <a:p>
            <a:pPr marR="0" lvl="0" algn="just" rtl="1">
              <a:spcBef>
                <a:spcPts val="0"/>
              </a:spcBef>
              <a:spcAft>
                <a:spcPts val="0"/>
              </a:spcAft>
              <a:tabLst>
                <a:tab pos="1028700" algn="l"/>
              </a:tabLst>
            </a:pPr>
            <a:r>
              <a:rPr lang="ar-LB" sz="2400" b="1" dirty="0"/>
              <a:t>الصراع بين الأمين والمأمون ولدي هارون الرشيد على الخلافة.</a:t>
            </a:r>
            <a:endParaRPr lang="en-US" sz="2400" b="1" dirty="0"/>
          </a:p>
        </p:txBody>
      </p:sp>
      <p:pic>
        <p:nvPicPr>
          <p:cNvPr id="5" name="Picture 4"/>
          <p:cNvPicPr>
            <a:picLocks noChangeAspect="1"/>
          </p:cNvPicPr>
          <p:nvPr/>
        </p:nvPicPr>
        <p:blipFill>
          <a:blip r:embed="rId4"/>
          <a:stretch>
            <a:fillRect/>
          </a:stretch>
        </p:blipFill>
        <p:spPr>
          <a:xfrm>
            <a:off x="7956376" y="2274759"/>
            <a:ext cx="342975" cy="482719"/>
          </a:xfrm>
          <a:prstGeom prst="rect">
            <a:avLst/>
          </a:prstGeom>
        </p:spPr>
      </p:pic>
      <p:pic>
        <p:nvPicPr>
          <p:cNvPr id="6" name="Picture 5"/>
          <p:cNvPicPr>
            <a:picLocks noChangeAspect="1"/>
          </p:cNvPicPr>
          <p:nvPr/>
        </p:nvPicPr>
        <p:blipFill>
          <a:blip r:embed="rId5"/>
          <a:stretch>
            <a:fillRect/>
          </a:stretch>
        </p:blipFill>
        <p:spPr>
          <a:xfrm>
            <a:off x="7955519" y="4296541"/>
            <a:ext cx="342975" cy="482719"/>
          </a:xfrm>
          <a:prstGeom prst="rect">
            <a:avLst/>
          </a:prstGeom>
        </p:spPr>
      </p:pic>
      <p:pic>
        <p:nvPicPr>
          <p:cNvPr id="7" name="Picture 6"/>
          <p:cNvPicPr>
            <a:picLocks noChangeAspect="1"/>
          </p:cNvPicPr>
          <p:nvPr/>
        </p:nvPicPr>
        <p:blipFill>
          <a:blip r:embed="rId6"/>
          <a:stretch>
            <a:fillRect/>
          </a:stretch>
        </p:blipFill>
        <p:spPr>
          <a:xfrm>
            <a:off x="7955519" y="3285718"/>
            <a:ext cx="342975" cy="482719"/>
          </a:xfrm>
          <a:prstGeom prst="rect">
            <a:avLst/>
          </a:prstGeom>
        </p:spPr>
      </p:pic>
      <p:sp>
        <p:nvSpPr>
          <p:cNvPr id="9" name="Rectangle 8"/>
          <p:cNvSpPr/>
          <p:nvPr/>
        </p:nvSpPr>
        <p:spPr>
          <a:xfrm>
            <a:off x="530765" y="1378914"/>
            <a:ext cx="7830950" cy="523220"/>
          </a:xfrm>
          <a:prstGeom prst="rect">
            <a:avLst/>
          </a:prstGeom>
        </p:spPr>
        <p:txBody>
          <a:bodyPr wrap="square">
            <a:spAutoFit/>
          </a:bodyPr>
          <a:lstStyle/>
          <a:p>
            <a:pPr marR="0" algn="just" rtl="1">
              <a:spcBef>
                <a:spcPts val="0"/>
              </a:spcBef>
              <a:spcAft>
                <a:spcPts val="0"/>
              </a:spcAft>
              <a:tabLst>
                <a:tab pos="228600" algn="l"/>
              </a:tabLst>
            </a:pPr>
            <a:r>
              <a:rPr lang="ar-LB" sz="2800" dirty="0"/>
              <a:t>ما هو الحدث السياسي الذي رافق ولادة الإمام الجواد (عليه السلام)؟</a:t>
            </a:r>
            <a:endParaRPr lang="en-US" sz="2800" dirty="0"/>
          </a:p>
        </p:txBody>
      </p:sp>
      <p:sp>
        <p:nvSpPr>
          <p:cNvPr id="10" name="Rectangle 9"/>
          <p:cNvSpPr/>
          <p:nvPr/>
        </p:nvSpPr>
        <p:spPr>
          <a:xfrm>
            <a:off x="5019998" y="2238865"/>
            <a:ext cx="2820003" cy="461665"/>
          </a:xfrm>
          <a:prstGeom prst="rect">
            <a:avLst/>
          </a:prstGeom>
        </p:spPr>
        <p:txBody>
          <a:bodyPr wrap="none">
            <a:spAutoFit/>
          </a:bodyPr>
          <a:lstStyle/>
          <a:p>
            <a:pPr marR="0" lvl="0" algn="just" rtl="1">
              <a:spcBef>
                <a:spcPts val="0"/>
              </a:spcBef>
              <a:spcAft>
                <a:spcPts val="0"/>
              </a:spcAft>
              <a:tabLst>
                <a:tab pos="1028700" algn="l"/>
              </a:tabLst>
            </a:pPr>
            <a:r>
              <a:rPr lang="ar-LB" sz="2400" b="1" dirty="0"/>
              <a:t>غزو الروم لبلاد المسلمين.</a:t>
            </a:r>
            <a:endParaRPr lang="en-US" sz="2400" b="1" dirty="0"/>
          </a:p>
        </p:txBody>
      </p:sp>
      <p:sp>
        <p:nvSpPr>
          <p:cNvPr id="11" name="Rectangle 10"/>
          <p:cNvSpPr/>
          <p:nvPr/>
        </p:nvSpPr>
        <p:spPr>
          <a:xfrm>
            <a:off x="2769896" y="3285718"/>
            <a:ext cx="5093061" cy="461665"/>
          </a:xfrm>
          <a:prstGeom prst="rect">
            <a:avLst/>
          </a:prstGeom>
        </p:spPr>
        <p:txBody>
          <a:bodyPr wrap="none">
            <a:spAutoFit/>
          </a:bodyPr>
          <a:lstStyle/>
          <a:p>
            <a:pPr marR="0" lvl="0" algn="just" rtl="1">
              <a:spcBef>
                <a:spcPts val="0"/>
              </a:spcBef>
              <a:spcAft>
                <a:spcPts val="0"/>
              </a:spcAft>
              <a:tabLst>
                <a:tab pos="1028700" algn="l"/>
              </a:tabLst>
            </a:pPr>
            <a:r>
              <a:rPr lang="ar-LB" sz="2400" b="1" dirty="0"/>
              <a:t>ثورة زيد بن علي بن الإمام الحسن (عليه السلام).</a:t>
            </a:r>
            <a:endParaRPr lang="en-US" sz="2400" b="1" dirty="0"/>
          </a:p>
        </p:txBody>
      </p:sp>
      <p:pic>
        <p:nvPicPr>
          <p:cNvPr id="12" name="Picture 11"/>
          <p:cNvPicPr>
            <a:picLocks noChangeAspect="1"/>
          </p:cNvPicPr>
          <p:nvPr/>
        </p:nvPicPr>
        <p:blipFill>
          <a:blip r:embed="rId7"/>
          <a:stretch>
            <a:fillRect/>
          </a:stretch>
        </p:blipFill>
        <p:spPr>
          <a:xfrm>
            <a:off x="209560" y="5610203"/>
            <a:ext cx="1567415" cy="977641"/>
          </a:xfrm>
          <a:prstGeom prst="rect">
            <a:avLst/>
          </a:prstGeom>
        </p:spPr>
      </p:pic>
    </p:spTree>
    <p:extLst>
      <p:ext uri="{BB962C8B-B14F-4D97-AF65-F5344CB8AC3E}">
        <p14:creationId xmlns:p14="http://schemas.microsoft.com/office/powerpoint/2010/main" val="279222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53" presetClass="entr" presetSubtype="16" fill="hold" grpId="0" nodeType="afterEffect">
                                  <p:stCondLst>
                                    <p:cond delay="0"/>
                                  </p:stCondLst>
                                  <p:iterate type="wd">
                                    <p:tmPct val="13000"/>
                                  </p:iterate>
                                  <p:childTnLst>
                                    <p:set>
                                      <p:cBhvr>
                                        <p:cTn id="42" dur="1" fill="hold">
                                          <p:stCondLst>
                                            <p:cond delay="0"/>
                                          </p:stCondLst>
                                        </p:cTn>
                                        <p:tgtEl>
                                          <p:spTgt spid="2"/>
                                        </p:tgtEl>
                                        <p:attrNameLst>
                                          <p:attrName>style.visibility</p:attrName>
                                        </p:attrNameLst>
                                      </p:cBhvr>
                                      <p:to>
                                        <p:strVal val="visible"/>
                                      </p:to>
                                    </p:set>
                                    <p:anim calcmode="lin" valueType="num">
                                      <p:cBhvr>
                                        <p:cTn id="43" dur="500" fill="hold"/>
                                        <p:tgtEl>
                                          <p:spTgt spid="2"/>
                                        </p:tgtEl>
                                        <p:attrNameLst>
                                          <p:attrName>ppt_w</p:attrName>
                                        </p:attrNameLst>
                                      </p:cBhvr>
                                      <p:tavLst>
                                        <p:tav tm="0">
                                          <p:val>
                                            <p:fltVal val="0"/>
                                          </p:val>
                                        </p:tav>
                                        <p:tav tm="100000">
                                          <p:val>
                                            <p:strVal val="#ppt_w"/>
                                          </p:val>
                                        </p:tav>
                                      </p:tavLst>
                                    </p:anim>
                                    <p:anim calcmode="lin" valueType="num">
                                      <p:cBhvr>
                                        <p:cTn id="44" dur="500" fill="hold"/>
                                        <p:tgtEl>
                                          <p:spTgt spid="2"/>
                                        </p:tgtEl>
                                        <p:attrNameLst>
                                          <p:attrName>ppt_h</p:attrName>
                                        </p:attrNameLst>
                                      </p:cBhvr>
                                      <p:tavLst>
                                        <p:tav tm="0">
                                          <p:val>
                                            <p:fltVal val="0"/>
                                          </p:val>
                                        </p:tav>
                                        <p:tav tm="100000">
                                          <p:val>
                                            <p:strVal val="#ppt_h"/>
                                          </p:val>
                                        </p:tav>
                                      </p:tavLst>
                                    </p:anim>
                                    <p:animEffect transition="in" filter="fade">
                                      <p:cBhvr>
                                        <p:cTn id="45"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9900FF"/>
                                      </p:to>
                                    </p:animClr>
                                    <p:audio>
                                      <p:cMediaNode>
                                        <p:cTn display="0" masterRel="sameClick">
                                          <p:stCondLst>
                                            <p:cond evt="begin" delay="0">
                                              <p:tn val="41"/>
                                            </p:cond>
                                          </p:stCondLst>
                                          <p:endCondLst>
                                            <p:cond evt="onStopAudio" delay="0">
                                              <p:tgtEl>
                                                <p:sldTgt/>
                                              </p:tgtEl>
                                            </p:cond>
                                          </p:endCondLst>
                                        </p:cTn>
                                        <p:tgtEl>
                                          <p:sndTgt r:embed="rId2"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74" y="274031"/>
            <a:ext cx="8892480" cy="830997"/>
          </a:xfrm>
          <a:prstGeom prst="rect">
            <a:avLst/>
          </a:prstGeom>
          <a:noFill/>
        </p:spPr>
        <p:txBody>
          <a:bodyPr wrap="square" rtlCol="0">
            <a:spAutoFit/>
          </a:bodyPr>
          <a:lstStyle>
            <a:defPPr>
              <a:defRPr lang="en-US"/>
            </a:defPPr>
            <a:lvl1pPr algn="r" rtl="1">
              <a:defRPr sz="5400">
                <a:solidFill>
                  <a:srgbClr val="7030A0"/>
                </a:solidFill>
              </a:defRPr>
            </a:lvl1pPr>
          </a:lstStyle>
          <a:p>
            <a:r>
              <a:rPr lang="ar-KW" sz="4800" dirty="0"/>
              <a:t>السؤال </a:t>
            </a:r>
            <a:r>
              <a:rPr lang="ar-LB" sz="4800" dirty="0"/>
              <a:t>الثامن</a:t>
            </a:r>
            <a:endParaRPr lang="en-US" sz="4800" dirty="0"/>
          </a:p>
        </p:txBody>
      </p:sp>
      <p:sp>
        <p:nvSpPr>
          <p:cNvPr id="4" name="Rectangle: Rounded Corners 3">
            <a:hlinkClick r:id="" action="ppaction://hlinkshowjump?jump=firstslide"/>
            <a:extLst>
              <a:ext uri="{FF2B5EF4-FFF2-40B4-BE49-F238E27FC236}">
                <a16:creationId xmlns:a16="http://schemas.microsoft.com/office/drawing/2014/main" id="{892B4015-D9F7-4FC0-953F-1835555C8CB5}"/>
              </a:ext>
            </a:extLst>
          </p:cNvPr>
          <p:cNvSpPr/>
          <p:nvPr/>
        </p:nvSpPr>
        <p:spPr>
          <a:xfrm>
            <a:off x="6350135" y="5733817"/>
            <a:ext cx="1986130" cy="72095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a:hlinkClick r:id="rId3" action="ppaction://hlinksldjump"/>
              </a:rPr>
              <a:t>للعودة اضغط هنا</a:t>
            </a:r>
            <a:endParaRPr lang="ar-KW" dirty="0"/>
          </a:p>
        </p:txBody>
      </p:sp>
      <p:pic>
        <p:nvPicPr>
          <p:cNvPr id="5" name="Picture 4"/>
          <p:cNvPicPr>
            <a:picLocks noChangeAspect="1"/>
          </p:cNvPicPr>
          <p:nvPr/>
        </p:nvPicPr>
        <p:blipFill>
          <a:blip r:embed="rId4"/>
          <a:stretch>
            <a:fillRect/>
          </a:stretch>
        </p:blipFill>
        <p:spPr>
          <a:xfrm>
            <a:off x="7955519" y="2383092"/>
            <a:ext cx="342975" cy="482719"/>
          </a:xfrm>
          <a:prstGeom prst="rect">
            <a:avLst/>
          </a:prstGeom>
        </p:spPr>
      </p:pic>
      <p:pic>
        <p:nvPicPr>
          <p:cNvPr id="6" name="Picture 5"/>
          <p:cNvPicPr>
            <a:picLocks noChangeAspect="1"/>
          </p:cNvPicPr>
          <p:nvPr/>
        </p:nvPicPr>
        <p:blipFill>
          <a:blip r:embed="rId5"/>
          <a:stretch>
            <a:fillRect/>
          </a:stretch>
        </p:blipFill>
        <p:spPr>
          <a:xfrm>
            <a:off x="7955519" y="4296541"/>
            <a:ext cx="342975" cy="482719"/>
          </a:xfrm>
          <a:prstGeom prst="rect">
            <a:avLst/>
          </a:prstGeom>
        </p:spPr>
      </p:pic>
      <p:pic>
        <p:nvPicPr>
          <p:cNvPr id="7" name="Picture 6"/>
          <p:cNvPicPr>
            <a:picLocks noChangeAspect="1"/>
          </p:cNvPicPr>
          <p:nvPr/>
        </p:nvPicPr>
        <p:blipFill>
          <a:blip r:embed="rId6"/>
          <a:stretch>
            <a:fillRect/>
          </a:stretch>
        </p:blipFill>
        <p:spPr>
          <a:xfrm>
            <a:off x="7955519" y="3388659"/>
            <a:ext cx="342975" cy="482719"/>
          </a:xfrm>
          <a:prstGeom prst="rect">
            <a:avLst/>
          </a:prstGeom>
        </p:spPr>
      </p:pic>
      <p:sp>
        <p:nvSpPr>
          <p:cNvPr id="9" name="Rectangle 8"/>
          <p:cNvSpPr/>
          <p:nvPr/>
        </p:nvSpPr>
        <p:spPr>
          <a:xfrm>
            <a:off x="719959" y="1197361"/>
            <a:ext cx="7470910" cy="954107"/>
          </a:xfrm>
          <a:prstGeom prst="rect">
            <a:avLst/>
          </a:prstGeom>
        </p:spPr>
        <p:txBody>
          <a:bodyPr wrap="square">
            <a:spAutoFit/>
          </a:bodyPr>
          <a:lstStyle/>
          <a:p>
            <a:pPr marR="0" algn="just" rtl="1">
              <a:spcBef>
                <a:spcPts val="0"/>
              </a:spcBef>
              <a:spcAft>
                <a:spcPts val="0"/>
              </a:spcAft>
              <a:tabLst>
                <a:tab pos="228600" algn="l"/>
              </a:tabLst>
            </a:pPr>
            <a:r>
              <a:rPr lang="ar-LB" sz="2800" dirty="0"/>
              <a:t>كان الإمام الرضا (عليه السلام) ولشدّة حبّه واحترامه لابنه الإمام الجواد (عليه السلام):</a:t>
            </a:r>
            <a:endParaRPr lang="en-US" sz="2800" dirty="0"/>
          </a:p>
        </p:txBody>
      </p:sp>
      <p:sp>
        <p:nvSpPr>
          <p:cNvPr id="10" name="Rectangle 9"/>
          <p:cNvSpPr/>
          <p:nvPr/>
        </p:nvSpPr>
        <p:spPr>
          <a:xfrm>
            <a:off x="6242841" y="2393620"/>
            <a:ext cx="1585690" cy="461665"/>
          </a:xfrm>
          <a:prstGeom prst="rect">
            <a:avLst/>
          </a:prstGeom>
        </p:spPr>
        <p:txBody>
          <a:bodyPr wrap="none">
            <a:spAutoFit/>
          </a:bodyPr>
          <a:lstStyle/>
          <a:p>
            <a:pPr marR="0" lvl="0" algn="r" rtl="1">
              <a:spcBef>
                <a:spcPts val="0"/>
              </a:spcBef>
              <a:spcAft>
                <a:spcPts val="0"/>
              </a:spcAft>
              <a:tabLst>
                <a:tab pos="1028700" algn="l"/>
              </a:tabLst>
            </a:pPr>
            <a:r>
              <a:rPr lang="ar-LB" sz="2400" b="1" dirty="0"/>
              <a:t>لا يردّ له طلبًا.</a:t>
            </a:r>
            <a:endParaRPr lang="en-US" sz="2400" b="1" dirty="0"/>
          </a:p>
        </p:txBody>
      </p:sp>
      <p:sp>
        <p:nvSpPr>
          <p:cNvPr id="11" name="Rectangle 10"/>
          <p:cNvSpPr/>
          <p:nvPr/>
        </p:nvSpPr>
        <p:spPr>
          <a:xfrm>
            <a:off x="4553275" y="3333216"/>
            <a:ext cx="3275256" cy="461665"/>
          </a:xfrm>
          <a:prstGeom prst="rect">
            <a:avLst/>
          </a:prstGeom>
        </p:spPr>
        <p:txBody>
          <a:bodyPr wrap="none">
            <a:spAutoFit/>
          </a:bodyPr>
          <a:lstStyle/>
          <a:p>
            <a:pPr marR="0" lvl="0" algn="r" rtl="1">
              <a:spcBef>
                <a:spcPts val="0"/>
              </a:spcBef>
              <a:spcAft>
                <a:spcPts val="0"/>
              </a:spcAft>
              <a:tabLst>
                <a:tab pos="1028700" algn="l"/>
              </a:tabLst>
            </a:pPr>
            <a:r>
              <a:rPr lang="ar-LB" sz="2400" b="1" dirty="0"/>
              <a:t>لا يناديه إلا بكنيته "أبو جعفر".</a:t>
            </a:r>
            <a:endParaRPr lang="en-US" sz="2400" b="1" dirty="0"/>
          </a:p>
        </p:txBody>
      </p:sp>
      <p:sp>
        <p:nvSpPr>
          <p:cNvPr id="12" name="Rectangle 11"/>
          <p:cNvSpPr/>
          <p:nvPr/>
        </p:nvSpPr>
        <p:spPr>
          <a:xfrm>
            <a:off x="6242841" y="4272812"/>
            <a:ext cx="1523174" cy="461665"/>
          </a:xfrm>
          <a:prstGeom prst="rect">
            <a:avLst/>
          </a:prstGeom>
        </p:spPr>
        <p:txBody>
          <a:bodyPr wrap="none">
            <a:spAutoFit/>
          </a:bodyPr>
          <a:lstStyle/>
          <a:p>
            <a:pPr marR="0" lvl="0" algn="r" rtl="1">
              <a:spcBef>
                <a:spcPts val="0"/>
              </a:spcBef>
              <a:spcAft>
                <a:spcPts val="0"/>
              </a:spcAft>
              <a:tabLst>
                <a:tab pos="1028700" algn="l"/>
              </a:tabLst>
            </a:pPr>
            <a:r>
              <a:rPr lang="ar-LB" sz="2400" b="1" dirty="0"/>
              <a:t>لا يفارقه أبدًا.</a:t>
            </a:r>
            <a:endParaRPr lang="en-US" sz="2400" b="1" dirty="0"/>
          </a:p>
        </p:txBody>
      </p:sp>
      <p:sp>
        <p:nvSpPr>
          <p:cNvPr id="13" name="Rectangle 12"/>
          <p:cNvSpPr/>
          <p:nvPr/>
        </p:nvSpPr>
        <p:spPr>
          <a:xfrm>
            <a:off x="4067944" y="6957392"/>
            <a:ext cx="3275256" cy="461665"/>
          </a:xfrm>
          <a:prstGeom prst="rect">
            <a:avLst/>
          </a:prstGeom>
        </p:spPr>
        <p:txBody>
          <a:bodyPr wrap="none">
            <a:spAutoFit/>
          </a:bodyPr>
          <a:lstStyle/>
          <a:p>
            <a:pPr marR="0" lvl="0" algn="r" rtl="1">
              <a:spcBef>
                <a:spcPts val="0"/>
              </a:spcBef>
              <a:spcAft>
                <a:spcPts val="0"/>
              </a:spcAft>
              <a:tabLst>
                <a:tab pos="1028700" algn="l"/>
              </a:tabLst>
            </a:pPr>
            <a:r>
              <a:rPr lang="ar-LB" sz="2400" b="1" dirty="0">
                <a:solidFill>
                  <a:srgbClr val="7030A0"/>
                </a:solidFill>
              </a:rPr>
              <a:t>لا يناديه إلا بكنيته "أبو جعفر".</a:t>
            </a:r>
            <a:endParaRPr lang="en-US" sz="2400" b="1" dirty="0">
              <a:solidFill>
                <a:srgbClr val="7030A0"/>
              </a:solidFill>
            </a:endParaRPr>
          </a:p>
        </p:txBody>
      </p:sp>
      <p:pic>
        <p:nvPicPr>
          <p:cNvPr id="14" name="Picture 13"/>
          <p:cNvPicPr>
            <a:picLocks noChangeAspect="1"/>
          </p:cNvPicPr>
          <p:nvPr/>
        </p:nvPicPr>
        <p:blipFill>
          <a:blip r:embed="rId7"/>
          <a:stretch>
            <a:fillRect/>
          </a:stretch>
        </p:blipFill>
        <p:spPr>
          <a:xfrm>
            <a:off x="467544" y="5477128"/>
            <a:ext cx="1567415" cy="977641"/>
          </a:xfrm>
          <a:prstGeom prst="rect">
            <a:avLst/>
          </a:prstGeom>
        </p:spPr>
      </p:pic>
    </p:spTree>
    <p:extLst>
      <p:ext uri="{BB962C8B-B14F-4D97-AF65-F5344CB8AC3E}">
        <p14:creationId xmlns:p14="http://schemas.microsoft.com/office/powerpoint/2010/main" val="239375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par>
                                <p:cTn id="40" presetID="53" presetClass="entr" presetSubtype="16"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64" presetClass="path" presetSubtype="0" accel="50000" decel="50000" fill="hold" grpId="0" nodeType="clickEffect">
                                  <p:stCondLst>
                                    <p:cond delay="0"/>
                                  </p:stCondLst>
                                  <p:childTnLst>
                                    <p:animMotion origin="layout" path="M 1.66667E-6 1.85185E-6 L 0.0493 -0.52709 " pathEditMode="relative" rAng="0" ptsTypes="AA">
                                      <p:cBhvr>
                                        <p:cTn id="48" dur="2000" fill="hold"/>
                                        <p:tgtEl>
                                          <p:spTgt spid="13"/>
                                        </p:tgtEl>
                                        <p:attrNameLst>
                                          <p:attrName>ppt_x</p:attrName>
                                          <p:attrName>ppt_y</p:attrName>
                                        </p:attrNameLst>
                                      </p:cBhvr>
                                      <p:rCtr x="2465" y="-2636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1867</TotalTime>
  <Words>901</Words>
  <Application>Microsoft Office PowerPoint</Application>
  <PresentationFormat>On-screen Show (4:3)</PresentationFormat>
  <Paragraphs>114</Paragraphs>
  <Slides>14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 Amir 1</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almahdi guides</cp:lastModifiedBy>
  <cp:revision>35</cp:revision>
  <dcterms:created xsi:type="dcterms:W3CDTF">2019-07-17T10:11:25Z</dcterms:created>
  <dcterms:modified xsi:type="dcterms:W3CDTF">2021-02-20T12:14:11Z</dcterms:modified>
</cp:coreProperties>
</file>