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6"/>
  </p:notesMasterIdLst>
  <p:sldIdLst>
    <p:sldId id="256" r:id="rId2"/>
    <p:sldId id="257" r:id="rId3"/>
    <p:sldId id="258" r:id="rId4"/>
    <p:sldId id="259" r:id="rId5"/>
    <p:sldId id="260" r:id="rId6"/>
    <p:sldId id="261" r:id="rId7"/>
    <p:sldId id="262" r:id="rId8"/>
    <p:sldId id="270" r:id="rId9"/>
    <p:sldId id="271" r:id="rId10"/>
    <p:sldId id="263" r:id="rId11"/>
    <p:sldId id="264" r:id="rId12"/>
    <p:sldId id="265" r:id="rId13"/>
    <p:sldId id="266"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89"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737" autoAdjust="0"/>
    <p:restoredTop sz="94660"/>
  </p:normalViewPr>
  <p:slideViewPr>
    <p:cSldViewPr>
      <p:cViewPr varScale="1">
        <p:scale>
          <a:sx n="66" d="100"/>
          <a:sy n="66" d="100"/>
        </p:scale>
        <p:origin x="876" y="60"/>
      </p:cViewPr>
      <p:guideLst>
        <p:guide orient="horz" pos="1389"/>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KW"/>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9A633B9C-119D-44EB-8488-81C6EB6D6441}" type="datetimeFigureOut">
              <a:rPr lang="ar-KW" smtClean="0"/>
              <a:t>09/07/1442</a:t>
            </a:fld>
            <a:endParaRPr lang="ar-KW"/>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ar-KW"/>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KW"/>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68F927AD-BB63-4B57-85CE-A47E9CDE4D25}" type="slidenum">
              <a:rPr lang="ar-KW" smtClean="0"/>
              <a:t>‹#›</a:t>
            </a:fld>
            <a:endParaRPr lang="ar-KW"/>
          </a:p>
        </p:txBody>
      </p:sp>
    </p:spTree>
    <p:extLst>
      <p:ext uri="{BB962C8B-B14F-4D97-AF65-F5344CB8AC3E}">
        <p14:creationId xmlns:p14="http://schemas.microsoft.com/office/powerpoint/2010/main" val="2931164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F927AD-BB63-4B57-85CE-A47E9CDE4D25}" type="slidenum">
              <a:rPr lang="ar-KW" smtClean="0"/>
              <a:t>4</a:t>
            </a:fld>
            <a:endParaRPr lang="ar-KW"/>
          </a:p>
        </p:txBody>
      </p:sp>
    </p:spTree>
    <p:extLst>
      <p:ext uri="{BB962C8B-B14F-4D97-AF65-F5344CB8AC3E}">
        <p14:creationId xmlns:p14="http://schemas.microsoft.com/office/powerpoint/2010/main" val="2481938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LB" dirty="0" smtClean="0">
                <a:latin typeface="Times New Roman" panose="02020603050405020304" pitchFamily="18" charset="0"/>
                <a:ea typeface="Times New Roman" panose="02020603050405020304" pitchFamily="18" charset="0"/>
                <a:cs typeface="A- Amir 1" pitchFamily="2" charset="-78"/>
              </a:rPr>
              <a:t> </a:t>
            </a:r>
            <a:endParaRPr lang="en-US" sz="1050" dirty="0" smtClean="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68F927AD-BB63-4B57-85CE-A47E9CDE4D25}" type="slidenum">
              <a:rPr lang="ar-KW" smtClean="0"/>
              <a:t>14</a:t>
            </a:fld>
            <a:endParaRPr lang="ar-KW"/>
          </a:p>
        </p:txBody>
      </p:sp>
    </p:spTree>
    <p:extLst>
      <p:ext uri="{BB962C8B-B14F-4D97-AF65-F5344CB8AC3E}">
        <p14:creationId xmlns:p14="http://schemas.microsoft.com/office/powerpoint/2010/main" val="1436746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LB" sz="1200" kern="1200" dirty="0" smtClean="0">
                <a:solidFill>
                  <a:schemeClr val="tx1"/>
                </a:solidFill>
                <a:effectLst/>
                <a:latin typeface="+mn-lt"/>
                <a:ea typeface="+mn-ea"/>
                <a:cs typeface="+mn-cs"/>
              </a:rPr>
              <a:t>تعقيب: إستطاع الإمام (عليه السلام) خلال هذه المدّة أن يكسب ولاء عدد كبير من حاشية المتوكل, الذي قرّر التخلّص من الإمام فسجنه مقدّمة لقتله، إلّا أنّ المتوكل قُتل قبل ذلك على يد ابنه المنتصر.</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8F927AD-BB63-4B57-85CE-A47E9CDE4D25}" type="slidenum">
              <a:rPr lang="ar-KW" smtClean="0"/>
              <a:t>5</a:t>
            </a:fld>
            <a:endParaRPr lang="ar-KW"/>
          </a:p>
        </p:txBody>
      </p:sp>
    </p:spTree>
    <p:extLst>
      <p:ext uri="{BB962C8B-B14F-4D97-AF65-F5344CB8AC3E}">
        <p14:creationId xmlns:p14="http://schemas.microsoft.com/office/powerpoint/2010/main" val="3155663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LB" sz="1200" kern="1200" dirty="0" smtClean="0">
                <a:solidFill>
                  <a:schemeClr val="tx1"/>
                </a:solidFill>
                <a:effectLst/>
                <a:latin typeface="+mn-lt"/>
                <a:ea typeface="+mn-ea"/>
                <a:cs typeface="+mn-cs"/>
              </a:rPr>
              <a:t>تعقيب: وقد ردّ المنتصر فدك للعلويين، وأرجع جميع أوقافهم إليهم، وعزل والي المدينة الذي كان يسيء لهم</a:t>
            </a:r>
            <a:endParaRPr lang="en-US" dirty="0"/>
          </a:p>
        </p:txBody>
      </p:sp>
      <p:sp>
        <p:nvSpPr>
          <p:cNvPr id="4" name="Slide Number Placeholder 3"/>
          <p:cNvSpPr>
            <a:spLocks noGrp="1"/>
          </p:cNvSpPr>
          <p:nvPr>
            <p:ph type="sldNum" sz="quarter" idx="10"/>
          </p:nvPr>
        </p:nvSpPr>
        <p:spPr/>
        <p:txBody>
          <a:bodyPr/>
          <a:lstStyle/>
          <a:p>
            <a:fld id="{68F927AD-BB63-4B57-85CE-A47E9CDE4D25}" type="slidenum">
              <a:rPr lang="ar-KW" smtClean="0"/>
              <a:t>6</a:t>
            </a:fld>
            <a:endParaRPr lang="ar-KW"/>
          </a:p>
        </p:txBody>
      </p:sp>
    </p:spTree>
    <p:extLst>
      <p:ext uri="{BB962C8B-B14F-4D97-AF65-F5344CB8AC3E}">
        <p14:creationId xmlns:p14="http://schemas.microsoft.com/office/powerpoint/2010/main" val="3242616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LB" sz="1200" kern="1200" dirty="0" smtClean="0">
                <a:solidFill>
                  <a:schemeClr val="tx1"/>
                </a:solidFill>
                <a:effectLst/>
                <a:latin typeface="+mn-lt"/>
                <a:ea typeface="+mn-ea"/>
                <a:cs typeface="+mn-cs"/>
              </a:rPr>
              <a:t>تعقيب: حتى أنهم كانوا يعيّنون الخليفة ويعزلونه متى شاؤوا وأرادوا ذلك.</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8F927AD-BB63-4B57-85CE-A47E9CDE4D25}" type="slidenum">
              <a:rPr lang="ar-KW" smtClean="0"/>
              <a:t>7</a:t>
            </a:fld>
            <a:endParaRPr lang="ar-KW"/>
          </a:p>
        </p:txBody>
      </p:sp>
    </p:spTree>
    <p:extLst>
      <p:ext uri="{BB962C8B-B14F-4D97-AF65-F5344CB8AC3E}">
        <p14:creationId xmlns:p14="http://schemas.microsoft.com/office/powerpoint/2010/main" val="3900626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LB" sz="1200" kern="1200" dirty="0" smtClean="0">
                <a:solidFill>
                  <a:schemeClr val="tx1"/>
                </a:solidFill>
                <a:effectLst/>
                <a:latin typeface="+mn-lt"/>
                <a:ea typeface="+mn-ea"/>
                <a:cs typeface="+mn-cs"/>
              </a:rPr>
              <a:t>تعقيب: وقد عاصره 14 سنة، ومما قام به هذا الحاقد أن هدم قبر الإمام الحسين (عليه السلام) وأجرى المياه على القبر الشريف، ولكن المياه لم تقترب من القبر بل حارت عنه، وسميّ ذلك المكان بالحائر الحسيني.</a:t>
            </a:r>
            <a:endParaRPr lang="en-US" sz="1200" kern="1200" dirty="0" smtClean="0">
              <a:solidFill>
                <a:schemeClr val="tx1"/>
              </a:solidFill>
              <a:effectLst/>
              <a:latin typeface="+mn-lt"/>
              <a:ea typeface="+mn-ea"/>
              <a:cs typeface="+mn-cs"/>
            </a:endParaRPr>
          </a:p>
          <a:p>
            <a:pPr algn="just" rtl="1"/>
            <a:endParaRPr lang="en-US" dirty="0"/>
          </a:p>
        </p:txBody>
      </p:sp>
      <p:sp>
        <p:nvSpPr>
          <p:cNvPr id="4" name="Slide Number Placeholder 3"/>
          <p:cNvSpPr>
            <a:spLocks noGrp="1"/>
          </p:cNvSpPr>
          <p:nvPr>
            <p:ph type="sldNum" sz="quarter" idx="10"/>
          </p:nvPr>
        </p:nvSpPr>
        <p:spPr/>
        <p:txBody>
          <a:bodyPr/>
          <a:lstStyle/>
          <a:p>
            <a:fld id="{68F927AD-BB63-4B57-85CE-A47E9CDE4D25}" type="slidenum">
              <a:rPr lang="ar-KW" smtClean="0"/>
              <a:t>8</a:t>
            </a:fld>
            <a:endParaRPr lang="ar-KW"/>
          </a:p>
        </p:txBody>
      </p:sp>
    </p:spTree>
    <p:extLst>
      <p:ext uri="{BB962C8B-B14F-4D97-AF65-F5344CB8AC3E}">
        <p14:creationId xmlns:p14="http://schemas.microsoft.com/office/powerpoint/2010/main" val="377801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rtl="1"/>
            <a:r>
              <a:rPr lang="ar-LB" sz="1200" kern="1200" dirty="0" smtClean="0">
                <a:solidFill>
                  <a:schemeClr val="tx1"/>
                </a:solidFill>
                <a:effectLst/>
                <a:latin typeface="+mn-lt"/>
                <a:ea typeface="+mn-ea"/>
                <a:cs typeface="+mn-cs"/>
              </a:rPr>
              <a:t>تعقيب: استشهد الإمام الهادي (عليه السلام) علي يد الخليفة المعتز العباسي مسمومًا وكان له من العمر واحد وأربعون عامًا, ودفن في بيته في سامراء.</a:t>
            </a:r>
            <a:endParaRPr lang="en-US" sz="1200" kern="1200" dirty="0" smtClean="0">
              <a:solidFill>
                <a:schemeClr val="tx1"/>
              </a:solidFill>
              <a:effectLst/>
              <a:latin typeface="+mn-lt"/>
              <a:ea typeface="+mn-ea"/>
              <a:cs typeface="+mn-cs"/>
            </a:endParaRPr>
          </a:p>
          <a:p>
            <a:pPr algn="r" rtl="1"/>
            <a:endParaRPr lang="en-US" dirty="0"/>
          </a:p>
        </p:txBody>
      </p:sp>
      <p:sp>
        <p:nvSpPr>
          <p:cNvPr id="4" name="Slide Number Placeholder 3"/>
          <p:cNvSpPr>
            <a:spLocks noGrp="1"/>
          </p:cNvSpPr>
          <p:nvPr>
            <p:ph type="sldNum" sz="quarter" idx="10"/>
          </p:nvPr>
        </p:nvSpPr>
        <p:spPr/>
        <p:txBody>
          <a:bodyPr/>
          <a:lstStyle/>
          <a:p>
            <a:fld id="{68F927AD-BB63-4B57-85CE-A47E9CDE4D25}" type="slidenum">
              <a:rPr lang="ar-KW" smtClean="0"/>
              <a:t>9</a:t>
            </a:fld>
            <a:endParaRPr lang="ar-KW"/>
          </a:p>
        </p:txBody>
      </p:sp>
    </p:spTree>
    <p:extLst>
      <p:ext uri="{BB962C8B-B14F-4D97-AF65-F5344CB8AC3E}">
        <p14:creationId xmlns:p14="http://schemas.microsoft.com/office/powerpoint/2010/main" val="2462190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rtl="1"/>
            <a:r>
              <a:rPr lang="ar-LB" sz="1200" kern="1200" dirty="0" smtClean="0">
                <a:solidFill>
                  <a:schemeClr val="tx1"/>
                </a:solidFill>
                <a:effectLst/>
                <a:latin typeface="+mn-lt"/>
                <a:ea typeface="+mn-ea"/>
                <a:cs typeface="+mn-cs"/>
              </a:rPr>
              <a:t>تعقيب: وهذا نص الأبيات الأولى من القصيدة:</a:t>
            </a:r>
            <a:endParaRPr lang="en-US" sz="1200" kern="1200" dirty="0" smtClean="0">
              <a:solidFill>
                <a:schemeClr val="tx1"/>
              </a:solidFill>
              <a:effectLst/>
              <a:latin typeface="+mn-lt"/>
              <a:ea typeface="+mn-ea"/>
              <a:cs typeface="+mn-cs"/>
            </a:endParaRPr>
          </a:p>
          <a:p>
            <a:pPr algn="just" rtl="1"/>
            <a:r>
              <a:rPr lang="ar-LB" sz="1200" kern="1200" dirty="0" smtClean="0">
                <a:solidFill>
                  <a:schemeClr val="tx1"/>
                </a:solidFill>
                <a:effectLst/>
                <a:latin typeface="+mn-lt"/>
                <a:ea typeface="+mn-ea"/>
                <a:cs typeface="+mn-cs"/>
              </a:rPr>
              <a:t>باتُوا على قُلَلِ الأجبال تحرسهم 	غُلب الرجال فما أغنتهم القلل</a:t>
            </a:r>
            <a:endParaRPr lang="en-US" sz="1200" kern="1200" dirty="0" smtClean="0">
              <a:solidFill>
                <a:schemeClr val="tx1"/>
              </a:solidFill>
              <a:effectLst/>
              <a:latin typeface="+mn-lt"/>
              <a:ea typeface="+mn-ea"/>
              <a:cs typeface="+mn-cs"/>
            </a:endParaRPr>
          </a:p>
          <a:p>
            <a:pPr algn="just" rtl="1"/>
            <a:r>
              <a:rPr lang="ar-LB" sz="1200" kern="1200" dirty="0" smtClean="0">
                <a:solidFill>
                  <a:schemeClr val="tx1"/>
                </a:solidFill>
                <a:effectLst/>
                <a:latin typeface="+mn-lt"/>
                <a:ea typeface="+mn-ea"/>
                <a:cs typeface="+mn-cs"/>
              </a:rPr>
              <a:t>واستُنزلوا بعد عزٍّ عن معاقِلِهم       فأُودعوا حفرًا يا بِئسَ ما نَزلوا</a:t>
            </a:r>
            <a:endParaRPr lang="en-US" sz="1200" kern="1200" dirty="0" smtClean="0">
              <a:solidFill>
                <a:schemeClr val="tx1"/>
              </a:solidFill>
              <a:effectLst/>
              <a:latin typeface="+mn-lt"/>
              <a:ea typeface="+mn-ea"/>
              <a:cs typeface="+mn-cs"/>
            </a:endParaRPr>
          </a:p>
          <a:p>
            <a:pPr algn="just" rtl="1"/>
            <a:r>
              <a:rPr lang="ar-LB" sz="1200" kern="1200" dirty="0" smtClean="0">
                <a:solidFill>
                  <a:schemeClr val="tx1"/>
                </a:solidFill>
                <a:effectLst/>
                <a:latin typeface="+mn-lt"/>
                <a:ea typeface="+mn-ea"/>
                <a:cs typeface="+mn-cs"/>
              </a:rPr>
              <a:t>ناداهم صارخٌ من بعد ما قُبروا 	أين الأسرّة والتيجان والحللُ؟</a:t>
            </a:r>
            <a:endParaRPr lang="en-US" sz="1200" kern="1200" dirty="0" smtClean="0">
              <a:solidFill>
                <a:schemeClr val="tx1"/>
              </a:solidFill>
              <a:effectLst/>
              <a:latin typeface="+mn-lt"/>
              <a:ea typeface="+mn-ea"/>
              <a:cs typeface="+mn-cs"/>
            </a:endParaRPr>
          </a:p>
          <a:p>
            <a:pPr algn="just" rtl="1"/>
            <a:r>
              <a:rPr lang="ar-LB" sz="1200" kern="1200" dirty="0" smtClean="0">
                <a:solidFill>
                  <a:schemeClr val="tx1"/>
                </a:solidFill>
                <a:effectLst/>
                <a:latin typeface="+mn-lt"/>
                <a:ea typeface="+mn-ea"/>
                <a:cs typeface="+mn-cs"/>
              </a:rPr>
              <a:t>أين الوجوه التي كانت منعّمةً 	من دونها تضرب الأستار والكللُ</a:t>
            </a:r>
          </a:p>
          <a:p>
            <a:pPr marL="0" marR="0" indent="0" algn="just" defTabSz="914400" rtl="1" eaLnBrk="1" fontAlgn="auto" latinLnBrk="0" hangingPunct="1">
              <a:lnSpc>
                <a:spcPct val="100000"/>
              </a:lnSpc>
              <a:spcBef>
                <a:spcPts val="0"/>
              </a:spcBef>
              <a:spcAft>
                <a:spcPts val="0"/>
              </a:spcAft>
              <a:buClrTx/>
              <a:buSzTx/>
              <a:buFontTx/>
              <a:buNone/>
              <a:tabLst/>
              <a:defRPr/>
            </a:pPr>
            <a:r>
              <a:rPr lang="ar-LB" sz="1200" kern="1200" dirty="0" smtClean="0">
                <a:solidFill>
                  <a:schemeClr val="tx1"/>
                </a:solidFill>
                <a:effectLst/>
                <a:latin typeface="+mn-lt"/>
                <a:ea typeface="+mn-ea"/>
                <a:cs typeface="+mn-cs"/>
              </a:rPr>
              <a:t>وبعد أن سمع المتوكل هذه الأبيات بكى حتى ابتلّت لحيته بالدموع, وبكى الحاضرون معه.</a:t>
            </a:r>
            <a:endParaRPr lang="en-US" sz="1200" kern="1200" dirty="0" smtClean="0">
              <a:solidFill>
                <a:schemeClr val="tx1"/>
              </a:solidFill>
              <a:effectLst/>
              <a:latin typeface="+mn-lt"/>
              <a:ea typeface="+mn-ea"/>
              <a:cs typeface="+mn-cs"/>
            </a:endParaRPr>
          </a:p>
          <a:p>
            <a:pPr algn="just" rtl="1"/>
            <a:endParaRPr lang="en-US" sz="1200" kern="1200" dirty="0" smtClean="0">
              <a:solidFill>
                <a:schemeClr val="tx1"/>
              </a:solidFill>
              <a:effectLst/>
              <a:latin typeface="+mn-lt"/>
              <a:ea typeface="+mn-ea"/>
              <a:cs typeface="+mn-cs"/>
            </a:endParaRPr>
          </a:p>
          <a:p>
            <a:pPr algn="just" rtl="1"/>
            <a:endParaRPr lang="en-US" dirty="0"/>
          </a:p>
        </p:txBody>
      </p:sp>
      <p:sp>
        <p:nvSpPr>
          <p:cNvPr id="4" name="Slide Number Placeholder 3"/>
          <p:cNvSpPr>
            <a:spLocks noGrp="1"/>
          </p:cNvSpPr>
          <p:nvPr>
            <p:ph type="sldNum" sz="quarter" idx="10"/>
          </p:nvPr>
        </p:nvSpPr>
        <p:spPr/>
        <p:txBody>
          <a:bodyPr/>
          <a:lstStyle/>
          <a:p>
            <a:fld id="{68F927AD-BB63-4B57-85CE-A47E9CDE4D25}" type="slidenum">
              <a:rPr lang="ar-KW" smtClean="0"/>
              <a:t>10</a:t>
            </a:fld>
            <a:endParaRPr lang="ar-KW"/>
          </a:p>
        </p:txBody>
      </p:sp>
    </p:spTree>
    <p:extLst>
      <p:ext uri="{BB962C8B-B14F-4D97-AF65-F5344CB8AC3E}">
        <p14:creationId xmlns:p14="http://schemas.microsoft.com/office/powerpoint/2010/main" val="3029407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68F927AD-BB63-4B57-85CE-A47E9CDE4D25}" type="slidenum">
              <a:rPr lang="ar-KW" smtClean="0"/>
              <a:t>12</a:t>
            </a:fld>
            <a:endParaRPr lang="ar-KW"/>
          </a:p>
        </p:txBody>
      </p:sp>
    </p:spTree>
    <p:extLst>
      <p:ext uri="{BB962C8B-B14F-4D97-AF65-F5344CB8AC3E}">
        <p14:creationId xmlns:p14="http://schemas.microsoft.com/office/powerpoint/2010/main" val="3264154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rtl="1"/>
            <a:r>
              <a:rPr lang="ar-LB" sz="1200" kern="1200" dirty="0" smtClean="0">
                <a:solidFill>
                  <a:schemeClr val="tx1"/>
                </a:solidFill>
                <a:effectLst/>
                <a:latin typeface="+mn-lt"/>
                <a:ea typeface="+mn-ea"/>
                <a:cs typeface="+mn-cs"/>
              </a:rPr>
              <a:t>تعقيب: لم يحصل شكٌ معتبر في إمامة الإمام الهادي (عليه السلام) لصغر سنّه، لأن مشكلة البلوغ واستلام الامامة في سنّ مبكرة قد حُلّت من قبل مع الإمام الجواد (عليه السلام).</a:t>
            </a:r>
            <a:r>
              <a:rPr lang="ar-LB" dirty="0" smtClean="0">
                <a:latin typeface="Times New Roman" panose="02020603050405020304" pitchFamily="18" charset="0"/>
                <a:ea typeface="Times New Roman" panose="02020603050405020304" pitchFamily="18" charset="0"/>
                <a:cs typeface="A- Amir 1" pitchFamily="2" charset="-78"/>
              </a:rPr>
              <a:t> </a:t>
            </a:r>
            <a:endParaRPr lang="en-US" sz="1050" dirty="0" smtClean="0">
              <a:effectLst/>
              <a:latin typeface="Times New Roman" panose="02020603050405020304" pitchFamily="18" charset="0"/>
              <a:ea typeface="Times New Roman" panose="02020603050405020304" pitchFamily="18" charset="0"/>
            </a:endParaRPr>
          </a:p>
          <a:p>
            <a:pPr algn="just"/>
            <a:endParaRPr lang="en-US" dirty="0"/>
          </a:p>
        </p:txBody>
      </p:sp>
      <p:sp>
        <p:nvSpPr>
          <p:cNvPr id="4" name="Slide Number Placeholder 3"/>
          <p:cNvSpPr>
            <a:spLocks noGrp="1"/>
          </p:cNvSpPr>
          <p:nvPr>
            <p:ph type="sldNum" sz="quarter" idx="10"/>
          </p:nvPr>
        </p:nvSpPr>
        <p:spPr/>
        <p:txBody>
          <a:bodyPr/>
          <a:lstStyle/>
          <a:p>
            <a:fld id="{68F927AD-BB63-4B57-85CE-A47E9CDE4D25}" type="slidenum">
              <a:rPr lang="ar-KW" smtClean="0"/>
              <a:t>13</a:t>
            </a:fld>
            <a:endParaRPr lang="ar-KW"/>
          </a:p>
        </p:txBody>
      </p:sp>
    </p:spTree>
    <p:extLst>
      <p:ext uri="{BB962C8B-B14F-4D97-AF65-F5344CB8AC3E}">
        <p14:creationId xmlns:p14="http://schemas.microsoft.com/office/powerpoint/2010/main" val="3400508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4165B3-7A13-4ACC-A37A-EDF70582BBCC}" type="datetimeFigureOut">
              <a:rPr lang="en-US" smtClean="0"/>
              <a:t>20/02/2021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1460192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165B3-7A13-4ACC-A37A-EDF70582BBCC}" type="datetimeFigureOut">
              <a:rPr lang="en-US" smtClean="0"/>
              <a:t>20/02/2021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1402225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165B3-7A13-4ACC-A37A-EDF70582BBCC}" type="datetimeFigureOut">
              <a:rPr lang="en-US" smtClean="0"/>
              <a:t>20/02/2021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2850275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165B3-7A13-4ACC-A37A-EDF70582BBCC}" type="datetimeFigureOut">
              <a:rPr lang="en-US" smtClean="0"/>
              <a:t>20/02/2021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420223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4165B3-7A13-4ACC-A37A-EDF70582BBCC}" type="datetimeFigureOut">
              <a:rPr lang="en-US" smtClean="0"/>
              <a:t>20/02/2021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1864795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4165B3-7A13-4ACC-A37A-EDF70582BBCC}" type="datetimeFigureOut">
              <a:rPr lang="en-US" smtClean="0"/>
              <a:t>20/02/2021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290516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4165B3-7A13-4ACC-A37A-EDF70582BBCC}" type="datetimeFigureOut">
              <a:rPr lang="en-US" smtClean="0"/>
              <a:t>20/02/2021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1069810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4165B3-7A13-4ACC-A37A-EDF70582BBCC}" type="datetimeFigureOut">
              <a:rPr lang="en-US" smtClean="0"/>
              <a:t>20/02/2021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2570933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165B3-7A13-4ACC-A37A-EDF70582BBCC}" type="datetimeFigureOut">
              <a:rPr lang="en-US" smtClean="0"/>
              <a:t>20/02/2021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2254462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44165B3-7A13-4ACC-A37A-EDF70582BBCC}" type="datetimeFigureOut">
              <a:rPr lang="en-US" smtClean="0"/>
              <a:t>20/02/2021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1514681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44165B3-7A13-4ACC-A37A-EDF70582BBCC}" type="datetimeFigureOut">
              <a:rPr lang="en-US" smtClean="0"/>
              <a:t>20/02/2021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1539212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44165B3-7A13-4ACC-A37A-EDF70582BBCC}" type="datetimeFigureOut">
              <a:rPr lang="en-US" smtClean="0"/>
              <a:t>20/02/2021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53CCAF3-B7BE-4966-8CB6-DE168F56E99C}" type="slidenum">
              <a:rPr lang="en-US" smtClean="0"/>
              <a:t>‹#›</a:t>
            </a:fld>
            <a:endParaRPr lang="en-US"/>
          </a:p>
        </p:txBody>
      </p:sp>
    </p:spTree>
    <p:extLst>
      <p:ext uri="{BB962C8B-B14F-4D97-AF65-F5344CB8AC3E}">
        <p14:creationId xmlns:p14="http://schemas.microsoft.com/office/powerpoint/2010/main" val="17932088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2.emf"/><Relationship Id="rId18" Type="http://schemas.openxmlformats.org/officeDocument/2006/relationships/slide" Target="slide4.xml"/><Relationship Id="rId26" Type="http://schemas.openxmlformats.org/officeDocument/2006/relationships/audio" Target="../media/audio4.wav"/><Relationship Id="rId3" Type="http://schemas.openxmlformats.org/officeDocument/2006/relationships/image" Target="../media/image2.emf"/><Relationship Id="rId21" Type="http://schemas.openxmlformats.org/officeDocument/2006/relationships/slide" Target="slide6.xml"/><Relationship Id="rId34" Type="http://schemas.openxmlformats.org/officeDocument/2006/relationships/image" Target="../media/image14.emf"/><Relationship Id="rId7" Type="http://schemas.openxmlformats.org/officeDocument/2006/relationships/image" Target="../media/image6.emf"/><Relationship Id="rId12" Type="http://schemas.openxmlformats.org/officeDocument/2006/relationships/image" Target="../media/image11.emf"/><Relationship Id="rId17" Type="http://schemas.openxmlformats.org/officeDocument/2006/relationships/slide" Target="slide3.xml"/><Relationship Id="rId25" Type="http://schemas.openxmlformats.org/officeDocument/2006/relationships/slide" Target="slide9.xml"/><Relationship Id="rId33" Type="http://schemas.openxmlformats.org/officeDocument/2006/relationships/slide" Target="slide11.xml"/><Relationship Id="rId2" Type="http://schemas.openxmlformats.org/officeDocument/2006/relationships/image" Target="../media/image1.emf"/><Relationship Id="rId16" Type="http://schemas.openxmlformats.org/officeDocument/2006/relationships/audio" Target="../media/audio1.wav"/><Relationship Id="rId20" Type="http://schemas.openxmlformats.org/officeDocument/2006/relationships/slide" Target="slide5.xml"/><Relationship Id="rId29" Type="http://schemas.openxmlformats.org/officeDocument/2006/relationships/audio" Target="../media/audio5.wav"/><Relationship Id="rId1" Type="http://schemas.openxmlformats.org/officeDocument/2006/relationships/slideLayout" Target="../slideLayouts/slideLayout7.xml"/><Relationship Id="rId6" Type="http://schemas.openxmlformats.org/officeDocument/2006/relationships/image" Target="../media/image5.emf"/><Relationship Id="rId11" Type="http://schemas.openxmlformats.org/officeDocument/2006/relationships/image" Target="../media/image10.emf"/><Relationship Id="rId24" Type="http://schemas.openxmlformats.org/officeDocument/2006/relationships/audio" Target="../media/audio3.wav"/><Relationship Id="rId32" Type="http://schemas.openxmlformats.org/officeDocument/2006/relationships/slide" Target="slide14.xml"/><Relationship Id="rId5" Type="http://schemas.openxmlformats.org/officeDocument/2006/relationships/image" Target="../media/image4.emf"/><Relationship Id="rId15" Type="http://schemas.openxmlformats.org/officeDocument/2006/relationships/slide" Target="slide2.xml"/><Relationship Id="rId23" Type="http://schemas.openxmlformats.org/officeDocument/2006/relationships/slide" Target="slide8.xml"/><Relationship Id="rId28" Type="http://schemas.openxmlformats.org/officeDocument/2006/relationships/slide" Target="slide12.xml"/><Relationship Id="rId10" Type="http://schemas.openxmlformats.org/officeDocument/2006/relationships/image" Target="../media/image9.emf"/><Relationship Id="rId19" Type="http://schemas.openxmlformats.org/officeDocument/2006/relationships/audio" Target="../media/audio2.wav"/><Relationship Id="rId31" Type="http://schemas.openxmlformats.org/officeDocument/2006/relationships/audio" Target="../media/audio6.wav"/><Relationship Id="rId4" Type="http://schemas.openxmlformats.org/officeDocument/2006/relationships/image" Target="../media/image3.emf"/><Relationship Id="rId9" Type="http://schemas.openxmlformats.org/officeDocument/2006/relationships/image" Target="../media/image8.emf"/><Relationship Id="rId14" Type="http://schemas.openxmlformats.org/officeDocument/2006/relationships/image" Target="../media/image13.emf"/><Relationship Id="rId22" Type="http://schemas.openxmlformats.org/officeDocument/2006/relationships/slide" Target="slide7.xml"/><Relationship Id="rId27" Type="http://schemas.openxmlformats.org/officeDocument/2006/relationships/slide" Target="slide10.xml"/><Relationship Id="rId30" Type="http://schemas.openxmlformats.org/officeDocument/2006/relationships/slide" Target="slide13.xml"/><Relationship Id="rId35" Type="http://schemas.openxmlformats.org/officeDocument/2006/relationships/image" Target="../media/image15.emf"/><Relationship Id="rId8" Type="http://schemas.openxmlformats.org/officeDocument/2006/relationships/image" Target="../media/image7.emf"/></Relationships>
</file>

<file path=ppt/slides/_rels/slide10.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audio" Target="../media/audio2.wav"/><Relationship Id="rId7" Type="http://schemas.openxmlformats.org/officeDocument/2006/relationships/image" Target="../media/image18.emf"/><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7.emf"/><Relationship Id="rId5" Type="http://schemas.openxmlformats.org/officeDocument/2006/relationships/image" Target="../media/image16.emf"/><Relationship Id="rId4" Type="http://schemas.openxmlformats.org/officeDocument/2006/relationships/slide" Target="slide1.xml"/></Relationships>
</file>

<file path=ppt/slides/_rels/slide11.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image" Target="../media/image14.emf"/><Relationship Id="rId2" Type="http://schemas.openxmlformats.org/officeDocument/2006/relationships/audio" Target="../media/audio2.wav"/><Relationship Id="rId1" Type="http://schemas.openxmlformats.org/officeDocument/2006/relationships/slideLayout" Target="../slideLayouts/slideLayout7.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image" Target="../media/image14.emf"/><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_rels/slide13.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audio" Target="../media/audio2.wav"/><Relationship Id="rId7" Type="http://schemas.openxmlformats.org/officeDocument/2006/relationships/image" Target="../media/image18.emf"/><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7.emf"/><Relationship Id="rId5" Type="http://schemas.openxmlformats.org/officeDocument/2006/relationships/image" Target="../media/image16.emf"/><Relationship Id="rId4" Type="http://schemas.openxmlformats.org/officeDocument/2006/relationships/slide" Target="slide1.xml"/></Relationships>
</file>

<file path=ppt/slides/_rels/slide14.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audio" Target="../media/audio2.wav"/><Relationship Id="rId7" Type="http://schemas.openxmlformats.org/officeDocument/2006/relationships/image" Target="../media/image18.emf"/><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7.emf"/><Relationship Id="rId5" Type="http://schemas.openxmlformats.org/officeDocument/2006/relationships/image" Target="../media/image16.emf"/><Relationship Id="rId4" Type="http://schemas.openxmlformats.org/officeDocument/2006/relationships/slide" Target="slide1.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image" Target="../media/image14.emf"/><Relationship Id="rId2" Type="http://schemas.openxmlformats.org/officeDocument/2006/relationships/audio" Target="../media/audio2.wav"/><Relationship Id="rId1" Type="http://schemas.openxmlformats.org/officeDocument/2006/relationships/slideLayout" Target="../slideLayouts/slideLayout7.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_rels/slide3.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slide" Target="slide1.xml"/><Relationship Id="rId1" Type="http://schemas.openxmlformats.org/officeDocument/2006/relationships/slideLayout" Target="../slideLayouts/slideLayout7.xml"/><Relationship Id="rId6" Type="http://schemas.openxmlformats.org/officeDocument/2006/relationships/image" Target="../media/image14.emf"/><Relationship Id="rId5" Type="http://schemas.openxmlformats.org/officeDocument/2006/relationships/image" Target="../media/image18.emf"/><Relationship Id="rId4" Type="http://schemas.openxmlformats.org/officeDocument/2006/relationships/image" Target="../media/image17.emf"/></Relationships>
</file>

<file path=ppt/slides/_rels/slide4.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audio" Target="../media/audio2.wav"/><Relationship Id="rId7" Type="http://schemas.openxmlformats.org/officeDocument/2006/relationships/image" Target="../media/image18.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7.emf"/><Relationship Id="rId5" Type="http://schemas.openxmlformats.org/officeDocument/2006/relationships/image" Target="../media/image16.emf"/><Relationship Id="rId4" Type="http://schemas.openxmlformats.org/officeDocument/2006/relationships/slide" Target="slide1.xml"/></Relationships>
</file>

<file path=ppt/slides/_rels/slide5.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audio" Target="../media/audio2.wav"/><Relationship Id="rId7" Type="http://schemas.openxmlformats.org/officeDocument/2006/relationships/image" Target="../media/image18.emf"/><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7.emf"/><Relationship Id="rId5" Type="http://schemas.openxmlformats.org/officeDocument/2006/relationships/image" Target="../media/image16.emf"/><Relationship Id="rId4" Type="http://schemas.openxmlformats.org/officeDocument/2006/relationships/slide" Target="slide1.xml"/></Relationships>
</file>

<file path=ppt/slides/_rels/slide6.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audio" Target="../media/audio2.wav"/><Relationship Id="rId7" Type="http://schemas.openxmlformats.org/officeDocument/2006/relationships/image" Target="../media/image18.e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7.emf"/><Relationship Id="rId5" Type="http://schemas.openxmlformats.org/officeDocument/2006/relationships/image" Target="../media/image16.emf"/><Relationship Id="rId4" Type="http://schemas.openxmlformats.org/officeDocument/2006/relationships/slide" Target="slide1.xml"/></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image" Target="../media/image14.emf"/><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_rels/slide8.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audio" Target="../media/audio2.wav"/><Relationship Id="rId7" Type="http://schemas.openxmlformats.org/officeDocument/2006/relationships/image" Target="../media/image18.emf"/><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7.emf"/><Relationship Id="rId5" Type="http://schemas.openxmlformats.org/officeDocument/2006/relationships/image" Target="../media/image16.emf"/><Relationship Id="rId4" Type="http://schemas.openxmlformats.org/officeDocument/2006/relationships/slide" Target="slide1.xml"/></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image" Target="../media/image14.emf"/><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p:cNvGrpSpPr/>
          <p:nvPr/>
        </p:nvGrpSpPr>
        <p:grpSpPr>
          <a:xfrm>
            <a:off x="1998650" y="1521309"/>
            <a:ext cx="5146699" cy="4999017"/>
            <a:chOff x="-991499" y="-234591"/>
            <a:chExt cx="7391616" cy="7179518"/>
          </a:xfrm>
        </p:grpSpPr>
        <p:grpSp>
          <p:nvGrpSpPr>
            <p:cNvPr id="49" name="Group 48"/>
            <p:cNvGrpSpPr/>
            <p:nvPr/>
          </p:nvGrpSpPr>
          <p:grpSpPr>
            <a:xfrm>
              <a:off x="-991499" y="-234591"/>
              <a:ext cx="7391616" cy="7179518"/>
              <a:chOff x="-991499" y="-234591"/>
              <a:chExt cx="7391616" cy="7179518"/>
            </a:xfrm>
          </p:grpSpPr>
          <p:grpSp>
            <p:nvGrpSpPr>
              <p:cNvPr id="48" name="Group 47"/>
              <p:cNvGrpSpPr/>
              <p:nvPr/>
            </p:nvGrpSpPr>
            <p:grpSpPr>
              <a:xfrm>
                <a:off x="-991499" y="-234591"/>
                <a:ext cx="7391616" cy="7108064"/>
                <a:chOff x="-991499" y="-234591"/>
                <a:chExt cx="7391616" cy="7108064"/>
              </a:xfrm>
            </p:grpSpPr>
            <p:pic>
              <p:nvPicPr>
                <p:cNvPr id="25" name="Picture 24"/>
                <p:cNvPicPr>
                  <a:picLocks noChangeAspect="1"/>
                </p:cNvPicPr>
                <p:nvPr/>
              </p:nvPicPr>
              <p:blipFill>
                <a:blip r:embed="rId2"/>
                <a:stretch>
                  <a:fillRect/>
                </a:stretch>
              </p:blipFill>
              <p:spPr>
                <a:xfrm>
                  <a:off x="3556360" y="-99392"/>
                  <a:ext cx="1638659" cy="1727625"/>
                </a:xfrm>
                <a:prstGeom prst="rect">
                  <a:avLst/>
                </a:prstGeom>
                <a:ln>
                  <a:noFill/>
                </a:ln>
                <a:effectLst>
                  <a:softEdge rad="112500"/>
                </a:effectLst>
              </p:spPr>
            </p:pic>
            <p:grpSp>
              <p:nvGrpSpPr>
                <p:cNvPr id="47" name="Group 46"/>
                <p:cNvGrpSpPr/>
                <p:nvPr/>
              </p:nvGrpSpPr>
              <p:grpSpPr>
                <a:xfrm>
                  <a:off x="-991499" y="-234591"/>
                  <a:ext cx="7391616" cy="7108064"/>
                  <a:chOff x="-991499" y="-234591"/>
                  <a:chExt cx="7391616" cy="7108064"/>
                </a:xfrm>
              </p:grpSpPr>
              <p:pic>
                <p:nvPicPr>
                  <p:cNvPr id="18" name="Picture 17"/>
                  <p:cNvPicPr>
                    <a:picLocks noChangeAspect="1"/>
                  </p:cNvPicPr>
                  <p:nvPr/>
                </p:nvPicPr>
                <p:blipFill>
                  <a:blip r:embed="rId3"/>
                  <a:stretch>
                    <a:fillRect/>
                  </a:stretch>
                </p:blipFill>
                <p:spPr>
                  <a:xfrm>
                    <a:off x="-806627" y="3632478"/>
                    <a:ext cx="1613254" cy="1435453"/>
                  </a:xfrm>
                  <a:prstGeom prst="rect">
                    <a:avLst/>
                  </a:prstGeom>
                  <a:ln>
                    <a:noFill/>
                  </a:ln>
                  <a:effectLst>
                    <a:softEdge rad="112500"/>
                  </a:effectLst>
                </p:spPr>
              </p:pic>
              <p:pic>
                <p:nvPicPr>
                  <p:cNvPr id="21" name="Picture 20"/>
                  <p:cNvPicPr>
                    <a:picLocks noChangeAspect="1"/>
                  </p:cNvPicPr>
                  <p:nvPr/>
                </p:nvPicPr>
                <p:blipFill>
                  <a:blip r:embed="rId4"/>
                  <a:stretch>
                    <a:fillRect/>
                  </a:stretch>
                </p:blipFill>
                <p:spPr>
                  <a:xfrm>
                    <a:off x="-991499" y="1949888"/>
                    <a:ext cx="1651362" cy="1473563"/>
                  </a:xfrm>
                  <a:prstGeom prst="rect">
                    <a:avLst/>
                  </a:prstGeom>
                  <a:ln>
                    <a:noFill/>
                  </a:ln>
                  <a:effectLst>
                    <a:softEdge rad="112500"/>
                  </a:effectLst>
                </p:spPr>
              </p:pic>
              <p:pic>
                <p:nvPicPr>
                  <p:cNvPr id="22" name="Picture 21"/>
                  <p:cNvPicPr>
                    <a:picLocks noChangeAspect="1"/>
                  </p:cNvPicPr>
                  <p:nvPr/>
                </p:nvPicPr>
                <p:blipFill>
                  <a:blip r:embed="rId5"/>
                  <a:stretch>
                    <a:fillRect/>
                  </a:stretch>
                </p:blipFill>
                <p:spPr>
                  <a:xfrm>
                    <a:off x="-457471" y="501616"/>
                    <a:ext cx="1816498" cy="1816547"/>
                  </a:xfrm>
                  <a:prstGeom prst="rect">
                    <a:avLst/>
                  </a:prstGeom>
                  <a:ln>
                    <a:noFill/>
                  </a:ln>
                  <a:effectLst>
                    <a:softEdge rad="112500"/>
                  </a:effectLst>
                </p:spPr>
              </p:pic>
              <p:pic>
                <p:nvPicPr>
                  <p:cNvPr id="23" name="Picture 22"/>
                  <p:cNvPicPr>
                    <a:picLocks noChangeAspect="1"/>
                  </p:cNvPicPr>
                  <p:nvPr/>
                </p:nvPicPr>
                <p:blipFill>
                  <a:blip r:embed="rId6"/>
                  <a:stretch>
                    <a:fillRect/>
                  </a:stretch>
                </p:blipFill>
                <p:spPr>
                  <a:xfrm>
                    <a:off x="634030" y="-234591"/>
                    <a:ext cx="1600551" cy="1740328"/>
                  </a:xfrm>
                  <a:prstGeom prst="rect">
                    <a:avLst/>
                  </a:prstGeom>
                  <a:ln>
                    <a:noFill/>
                  </a:ln>
                  <a:effectLst>
                    <a:softEdge rad="112500"/>
                  </a:effectLst>
                </p:spPr>
              </p:pic>
              <p:pic>
                <p:nvPicPr>
                  <p:cNvPr id="24" name="Picture 23"/>
                  <p:cNvPicPr>
                    <a:picLocks noChangeAspect="1"/>
                  </p:cNvPicPr>
                  <p:nvPr/>
                </p:nvPicPr>
                <p:blipFill>
                  <a:blip r:embed="rId7"/>
                  <a:stretch>
                    <a:fillRect/>
                  </a:stretch>
                </p:blipFill>
                <p:spPr>
                  <a:xfrm>
                    <a:off x="2180470" y="-234591"/>
                    <a:ext cx="1562442" cy="1549781"/>
                  </a:xfrm>
                  <a:prstGeom prst="rect">
                    <a:avLst/>
                  </a:prstGeom>
                  <a:ln>
                    <a:noFill/>
                  </a:ln>
                  <a:effectLst>
                    <a:softEdge rad="112500"/>
                  </a:effectLst>
                </p:spPr>
              </p:pic>
              <p:pic>
                <p:nvPicPr>
                  <p:cNvPr id="26" name="Picture 25"/>
                  <p:cNvPicPr>
                    <a:picLocks noChangeAspect="1"/>
                  </p:cNvPicPr>
                  <p:nvPr/>
                </p:nvPicPr>
                <p:blipFill>
                  <a:blip r:embed="rId8"/>
                  <a:stretch>
                    <a:fillRect/>
                  </a:stretch>
                </p:blipFill>
                <p:spPr>
                  <a:xfrm>
                    <a:off x="4403721" y="635573"/>
                    <a:ext cx="1752984" cy="1714922"/>
                  </a:xfrm>
                  <a:prstGeom prst="rect">
                    <a:avLst/>
                  </a:prstGeom>
                  <a:ln>
                    <a:noFill/>
                  </a:ln>
                  <a:effectLst>
                    <a:softEdge rad="112500"/>
                  </a:effectLst>
                </p:spPr>
              </p:pic>
              <p:pic>
                <p:nvPicPr>
                  <p:cNvPr id="27" name="Picture 26"/>
                  <p:cNvPicPr>
                    <a:picLocks noChangeAspect="1"/>
                  </p:cNvPicPr>
                  <p:nvPr/>
                </p:nvPicPr>
                <p:blipFill>
                  <a:blip r:embed="rId9"/>
                  <a:stretch>
                    <a:fillRect/>
                  </a:stretch>
                </p:blipFill>
                <p:spPr>
                  <a:xfrm>
                    <a:off x="4837675" y="2027329"/>
                    <a:ext cx="1562442" cy="1562485"/>
                  </a:xfrm>
                  <a:prstGeom prst="rect">
                    <a:avLst/>
                  </a:prstGeom>
                  <a:ln>
                    <a:noFill/>
                  </a:ln>
                  <a:effectLst>
                    <a:softEdge rad="112500"/>
                  </a:effectLst>
                </p:spPr>
              </p:pic>
              <p:pic>
                <p:nvPicPr>
                  <p:cNvPr id="28" name="Picture 27"/>
                  <p:cNvPicPr>
                    <a:picLocks noChangeAspect="1"/>
                  </p:cNvPicPr>
                  <p:nvPr/>
                </p:nvPicPr>
                <p:blipFill>
                  <a:blip r:embed="rId10"/>
                  <a:stretch>
                    <a:fillRect/>
                  </a:stretch>
                </p:blipFill>
                <p:spPr>
                  <a:xfrm>
                    <a:off x="4559108" y="3502420"/>
                    <a:ext cx="1702173" cy="1575188"/>
                  </a:xfrm>
                  <a:prstGeom prst="rect">
                    <a:avLst/>
                  </a:prstGeom>
                  <a:ln>
                    <a:noFill/>
                  </a:ln>
                  <a:effectLst>
                    <a:softEdge rad="112500"/>
                  </a:effectLst>
                </p:spPr>
              </p:pic>
              <p:pic>
                <p:nvPicPr>
                  <p:cNvPr id="29" name="Picture 28"/>
                  <p:cNvPicPr>
                    <a:picLocks noChangeAspect="1"/>
                  </p:cNvPicPr>
                  <p:nvPr/>
                </p:nvPicPr>
                <p:blipFill>
                  <a:blip r:embed="rId11"/>
                  <a:stretch>
                    <a:fillRect/>
                  </a:stretch>
                </p:blipFill>
                <p:spPr>
                  <a:xfrm>
                    <a:off x="3790164" y="4513365"/>
                    <a:ext cx="1803795" cy="1803844"/>
                  </a:xfrm>
                  <a:prstGeom prst="rect">
                    <a:avLst/>
                  </a:prstGeom>
                  <a:ln>
                    <a:noFill/>
                  </a:ln>
                  <a:effectLst>
                    <a:softEdge rad="112500"/>
                  </a:effectLst>
                </p:spPr>
              </p:pic>
              <p:pic>
                <p:nvPicPr>
                  <p:cNvPr id="31" name="Picture 30"/>
                  <p:cNvPicPr>
                    <a:picLocks noChangeAspect="1"/>
                  </p:cNvPicPr>
                  <p:nvPr/>
                </p:nvPicPr>
                <p:blipFill>
                  <a:blip r:embed="rId12"/>
                  <a:stretch>
                    <a:fillRect/>
                  </a:stretch>
                </p:blipFill>
                <p:spPr>
                  <a:xfrm>
                    <a:off x="1235900" y="5260176"/>
                    <a:ext cx="1448117" cy="1613297"/>
                  </a:xfrm>
                  <a:prstGeom prst="rect">
                    <a:avLst/>
                  </a:prstGeom>
                  <a:ln>
                    <a:noFill/>
                  </a:ln>
                  <a:effectLst>
                    <a:softEdge rad="112500"/>
                  </a:effectLst>
                </p:spPr>
              </p:pic>
              <p:pic>
                <p:nvPicPr>
                  <p:cNvPr id="32" name="Picture 31"/>
                  <p:cNvPicPr>
                    <a:picLocks noChangeAspect="1"/>
                  </p:cNvPicPr>
                  <p:nvPr/>
                </p:nvPicPr>
                <p:blipFill>
                  <a:blip r:embed="rId13"/>
                  <a:stretch>
                    <a:fillRect/>
                  </a:stretch>
                </p:blipFill>
                <p:spPr>
                  <a:xfrm>
                    <a:off x="-162571" y="4720816"/>
                    <a:ext cx="1791092" cy="1791141"/>
                  </a:xfrm>
                  <a:prstGeom prst="rect">
                    <a:avLst/>
                  </a:prstGeom>
                  <a:ln>
                    <a:noFill/>
                  </a:ln>
                  <a:effectLst>
                    <a:softEdge rad="112500"/>
                  </a:effectLst>
                </p:spPr>
              </p:pic>
            </p:grpSp>
          </p:grpSp>
          <p:pic>
            <p:nvPicPr>
              <p:cNvPr id="30" name="Picture 29"/>
              <p:cNvPicPr>
                <a:picLocks noChangeAspect="1"/>
              </p:cNvPicPr>
              <p:nvPr/>
            </p:nvPicPr>
            <p:blipFill>
              <a:blip r:embed="rId14"/>
              <a:stretch>
                <a:fillRect/>
              </a:stretch>
            </p:blipFill>
            <p:spPr>
              <a:xfrm>
                <a:off x="2917651" y="5331629"/>
                <a:ext cx="1448118" cy="1613298"/>
              </a:xfrm>
              <a:prstGeom prst="rect">
                <a:avLst/>
              </a:prstGeom>
              <a:ln>
                <a:noFill/>
              </a:ln>
              <a:effectLst>
                <a:softEdge rad="112500"/>
              </a:effectLst>
            </p:spPr>
          </p:pic>
        </p:grpSp>
        <p:sp>
          <p:nvSpPr>
            <p:cNvPr id="33" name="Flowchart: Manual Operation 32"/>
            <p:cNvSpPr/>
            <p:nvPr/>
          </p:nvSpPr>
          <p:spPr>
            <a:xfrm rot="2457888">
              <a:off x="4490980" y="926986"/>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MouseOver r:id="rId15" action="ppaction://hlinksldjump">
                    <a:snd r:embed="rId16" name="arrow.wav"/>
                  </a:hlinkMouseOver>
                </a:rPr>
                <a:t>1</a:t>
              </a:r>
              <a:endParaRPr lang="en-US" sz="5400" b="1" dirty="0">
                <a:solidFill>
                  <a:srgbClr val="002060"/>
                </a:solidFill>
              </a:endParaRPr>
            </a:p>
          </p:txBody>
        </p:sp>
        <p:sp>
          <p:nvSpPr>
            <p:cNvPr id="34" name="Flowchart: Manual Operation 33"/>
            <p:cNvSpPr/>
            <p:nvPr/>
          </p:nvSpPr>
          <p:spPr>
            <a:xfrm rot="865394">
              <a:off x="3450840" y="263573"/>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3600" b="1" dirty="0">
                  <a:solidFill>
                    <a:srgbClr val="002060"/>
                  </a:solidFill>
                  <a:hlinkMouseOver r:id="rId17" action="ppaction://hlinksldjump">
                    <a:snd r:embed="rId16" name="arrow.wav"/>
                  </a:hlinkMouseOver>
                </a:rPr>
                <a:t>2</a:t>
              </a:r>
              <a:endParaRPr lang="en-US" sz="4400" b="1" dirty="0">
                <a:solidFill>
                  <a:srgbClr val="002060"/>
                </a:solidFill>
              </a:endParaRPr>
            </a:p>
            <a:p>
              <a:pPr algn="ctr" rtl="1"/>
              <a:endParaRPr lang="en-US" dirty="0"/>
            </a:p>
          </p:txBody>
        </p:sp>
        <p:sp>
          <p:nvSpPr>
            <p:cNvPr id="35" name="Flowchart: Manual Operation 34"/>
            <p:cNvSpPr/>
            <p:nvPr/>
          </p:nvSpPr>
          <p:spPr>
            <a:xfrm rot="322309">
              <a:off x="2182317" y="-87700"/>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MouseOver r:id="rId18" action="ppaction://hlinksldjump">
                    <a:snd r:embed="rId19" name="bomb.wav"/>
                  </a:hlinkMouseOver>
                </a:rPr>
                <a:t>3</a:t>
              </a:r>
              <a:endParaRPr lang="en-US" sz="5400" b="1" dirty="0">
                <a:solidFill>
                  <a:srgbClr val="002060"/>
                </a:solidFill>
              </a:endParaRPr>
            </a:p>
            <a:p>
              <a:pPr algn="ctr" rtl="1"/>
              <a:endParaRPr lang="en-US" dirty="0"/>
            </a:p>
          </p:txBody>
        </p:sp>
        <p:sp>
          <p:nvSpPr>
            <p:cNvPr id="36" name="Flowchart: Manual Operation 35"/>
            <p:cNvSpPr/>
            <p:nvPr/>
          </p:nvSpPr>
          <p:spPr>
            <a:xfrm rot="20373155">
              <a:off x="892163" y="37057"/>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MouseOver r:id="rId20" action="ppaction://hlinksldjump">
                    <a:snd r:embed="rId16" name="arrow.wav"/>
                  </a:hlinkMouseOver>
                </a:rPr>
                <a:t>4</a:t>
              </a:r>
              <a:endParaRPr lang="en-US" sz="4400" b="1" dirty="0">
                <a:solidFill>
                  <a:srgbClr val="002060"/>
                </a:solidFill>
              </a:endParaRPr>
            </a:p>
            <a:p>
              <a:pPr algn="ctr" rtl="1"/>
              <a:endParaRPr lang="en-US" dirty="0"/>
            </a:p>
          </p:txBody>
        </p:sp>
        <p:sp>
          <p:nvSpPr>
            <p:cNvPr id="37" name="Flowchart: Manual Operation 36"/>
            <p:cNvSpPr/>
            <p:nvPr/>
          </p:nvSpPr>
          <p:spPr>
            <a:xfrm rot="18796539">
              <a:off x="-167844" y="849003"/>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MouseOver r:id="rId21" action="ppaction://hlinksldjump">
                    <a:snd r:embed="rId16" name="arrow.wav"/>
                  </a:hlinkMouseOver>
                </a:rPr>
                <a:t>5</a:t>
              </a:r>
              <a:endParaRPr lang="en-US" sz="4400" b="1" dirty="0">
                <a:solidFill>
                  <a:srgbClr val="002060"/>
                </a:solidFill>
              </a:endParaRPr>
            </a:p>
            <a:p>
              <a:pPr algn="ctr" rtl="1"/>
              <a:endParaRPr lang="en-US" dirty="0"/>
            </a:p>
          </p:txBody>
        </p:sp>
        <p:sp>
          <p:nvSpPr>
            <p:cNvPr id="38" name="Flowchart: Manual Operation 37"/>
            <p:cNvSpPr/>
            <p:nvPr/>
          </p:nvSpPr>
          <p:spPr>
            <a:xfrm rot="17528875">
              <a:off x="-797566" y="2229608"/>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MouseOver r:id="rId22" action="ppaction://hlinksldjump">
                    <a:snd r:embed="rId16" name="arrow.wav"/>
                  </a:hlinkMouseOver>
                </a:rPr>
                <a:t>6</a:t>
              </a:r>
              <a:endParaRPr lang="en-US" sz="4400" b="1" dirty="0">
                <a:solidFill>
                  <a:srgbClr val="002060"/>
                </a:solidFill>
              </a:endParaRPr>
            </a:p>
            <a:p>
              <a:pPr algn="ctr" rtl="1"/>
              <a:endParaRPr lang="en-US" dirty="0"/>
            </a:p>
          </p:txBody>
        </p:sp>
        <p:sp>
          <p:nvSpPr>
            <p:cNvPr id="39" name="Flowchart: Manual Operation 38"/>
            <p:cNvSpPr/>
            <p:nvPr/>
          </p:nvSpPr>
          <p:spPr>
            <a:xfrm rot="15707342">
              <a:off x="-708860" y="3463558"/>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MouseOver r:id="rId23" action="ppaction://hlinksldjump">
                    <a:snd r:embed="rId24" name="explode.wav"/>
                  </a:hlinkMouseOver>
                </a:rPr>
                <a:t>7</a:t>
              </a:r>
              <a:endParaRPr lang="en-US" sz="4400" b="1" dirty="0">
                <a:solidFill>
                  <a:srgbClr val="002060"/>
                </a:solidFill>
              </a:endParaRPr>
            </a:p>
            <a:p>
              <a:pPr algn="ctr" rtl="1"/>
              <a:endParaRPr lang="en-US" dirty="0"/>
            </a:p>
          </p:txBody>
        </p:sp>
        <p:sp>
          <p:nvSpPr>
            <p:cNvPr id="40" name="Flowchart: Manual Operation 39"/>
            <p:cNvSpPr/>
            <p:nvPr/>
          </p:nvSpPr>
          <p:spPr>
            <a:xfrm rot="13180679">
              <a:off x="162370" y="4783013"/>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MouseOver r:id="rId25" action="ppaction://hlinksldjump">
                    <a:snd r:embed="rId26" name="applause.wav"/>
                  </a:hlinkMouseOver>
                </a:rPr>
                <a:t>8</a:t>
              </a:r>
              <a:endParaRPr lang="en-US" sz="4400" b="1" dirty="0">
                <a:solidFill>
                  <a:srgbClr val="002060"/>
                </a:solidFill>
              </a:endParaRPr>
            </a:p>
            <a:p>
              <a:pPr algn="ctr" rtl="1"/>
              <a:endParaRPr lang="en-US" dirty="0"/>
            </a:p>
          </p:txBody>
        </p:sp>
        <p:sp>
          <p:nvSpPr>
            <p:cNvPr id="41" name="Flowchart: Manual Operation 40"/>
            <p:cNvSpPr/>
            <p:nvPr/>
          </p:nvSpPr>
          <p:spPr>
            <a:xfrm rot="11708962">
              <a:off x="1367781" y="5316657"/>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Click r:id="rId27" action="ppaction://hlinksldjump"/>
                </a:rPr>
                <a:t>9</a:t>
              </a:r>
              <a:endParaRPr lang="en-US" sz="4400" b="1" dirty="0">
                <a:solidFill>
                  <a:srgbClr val="002060"/>
                </a:solidFill>
              </a:endParaRPr>
            </a:p>
            <a:p>
              <a:pPr algn="ctr" rtl="1"/>
              <a:endParaRPr lang="en-US" dirty="0"/>
            </a:p>
          </p:txBody>
        </p:sp>
        <p:sp>
          <p:nvSpPr>
            <p:cNvPr id="43" name="Flowchart: Manual Operation 42"/>
            <p:cNvSpPr/>
            <p:nvPr/>
          </p:nvSpPr>
          <p:spPr>
            <a:xfrm rot="8427326">
              <a:off x="3765597" y="4416164"/>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2800" b="1" dirty="0">
                  <a:solidFill>
                    <a:srgbClr val="002060"/>
                  </a:solidFill>
                  <a:hlinkMouseOver r:id="rId28" action="ppaction://hlinksldjump">
                    <a:snd r:embed="rId29" name="laser.wav"/>
                  </a:hlinkMouseOver>
                </a:rPr>
                <a:t>11</a:t>
              </a:r>
              <a:endParaRPr lang="en-US" sz="2800" b="1" dirty="0">
                <a:solidFill>
                  <a:srgbClr val="002060"/>
                </a:solidFill>
              </a:endParaRPr>
            </a:p>
            <a:p>
              <a:pPr algn="ctr" rtl="1"/>
              <a:endParaRPr lang="en-US" dirty="0"/>
            </a:p>
          </p:txBody>
        </p:sp>
        <p:sp>
          <p:nvSpPr>
            <p:cNvPr id="44" name="Flowchart: Manual Operation 43"/>
            <p:cNvSpPr/>
            <p:nvPr/>
          </p:nvSpPr>
          <p:spPr>
            <a:xfrm rot="6711419">
              <a:off x="4574038" y="3478114"/>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2800" b="1" dirty="0">
                  <a:solidFill>
                    <a:srgbClr val="002060"/>
                  </a:solidFill>
                  <a:hlinkMouseOver r:id="rId30" action="ppaction://hlinksldjump">
                    <a:snd r:embed="rId31" name="whoosh.wav"/>
                  </a:hlinkMouseOver>
                </a:rPr>
                <a:t>12</a:t>
              </a:r>
              <a:endParaRPr lang="en-US" sz="2800" b="1" dirty="0">
                <a:solidFill>
                  <a:srgbClr val="002060"/>
                </a:solidFill>
              </a:endParaRPr>
            </a:p>
            <a:p>
              <a:pPr algn="ctr" rtl="1"/>
              <a:endParaRPr lang="en-US" dirty="0"/>
            </a:p>
          </p:txBody>
        </p:sp>
        <p:sp>
          <p:nvSpPr>
            <p:cNvPr id="45" name="Flowchart: Manual Operation 44"/>
            <p:cNvSpPr/>
            <p:nvPr/>
          </p:nvSpPr>
          <p:spPr>
            <a:xfrm rot="5400000">
              <a:off x="4940565" y="2228322"/>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2800" b="1" dirty="0" smtClean="0">
                  <a:solidFill>
                    <a:srgbClr val="002060"/>
                  </a:solidFill>
                  <a:hlinkMouseOver r:id="rId32" action="ppaction://hlinksldjump">
                    <a:snd r:embed="rId31" name="whoosh.wav"/>
                  </a:hlinkMouseOver>
                </a:rPr>
                <a:t>1</a:t>
              </a:r>
              <a:r>
                <a:rPr lang="ar-LB" sz="2800" b="1" dirty="0" smtClean="0">
                  <a:solidFill>
                    <a:srgbClr val="002060"/>
                  </a:solidFill>
                  <a:hlinkMouseOver r:id="rId32" action="ppaction://hlinksldjump">
                    <a:snd r:embed="rId31" name="whoosh.wav"/>
                  </a:hlinkMouseOver>
                </a:rPr>
                <a:t>3</a:t>
              </a:r>
              <a:endParaRPr lang="en-US" sz="1200" dirty="0"/>
            </a:p>
          </p:txBody>
        </p:sp>
        <p:sp>
          <p:nvSpPr>
            <p:cNvPr id="50" name="Flowchart: Manual Operation 49"/>
            <p:cNvSpPr/>
            <p:nvPr/>
          </p:nvSpPr>
          <p:spPr>
            <a:xfrm rot="9077816">
              <a:off x="2723503" y="5337128"/>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2800" b="1" dirty="0" smtClean="0">
                  <a:solidFill>
                    <a:srgbClr val="002060"/>
                  </a:solidFill>
                  <a:hlinkClick r:id="rId33" action="ppaction://hlinksldjump"/>
                </a:rPr>
                <a:t>10</a:t>
              </a:r>
              <a:endParaRPr lang="en-US" sz="2800" b="1" dirty="0">
                <a:solidFill>
                  <a:srgbClr val="002060"/>
                </a:solidFill>
              </a:endParaRPr>
            </a:p>
            <a:p>
              <a:pPr algn="ctr" rtl="1"/>
              <a:endParaRPr lang="en-US" dirty="0"/>
            </a:p>
          </p:txBody>
        </p:sp>
      </p:grpSp>
      <p:pic>
        <p:nvPicPr>
          <p:cNvPr id="52" name="Picture 51"/>
          <p:cNvPicPr>
            <a:picLocks noChangeAspect="1"/>
          </p:cNvPicPr>
          <p:nvPr/>
        </p:nvPicPr>
        <p:blipFill>
          <a:blip r:embed="rId34"/>
          <a:stretch>
            <a:fillRect/>
          </a:stretch>
        </p:blipFill>
        <p:spPr>
          <a:xfrm>
            <a:off x="131920" y="5473528"/>
            <a:ext cx="1567415" cy="977641"/>
          </a:xfrm>
          <a:prstGeom prst="rect">
            <a:avLst/>
          </a:prstGeom>
        </p:spPr>
      </p:pic>
      <p:sp>
        <p:nvSpPr>
          <p:cNvPr id="46" name="Rectangle 45"/>
          <p:cNvSpPr/>
          <p:nvPr/>
        </p:nvSpPr>
        <p:spPr>
          <a:xfrm>
            <a:off x="1828247" y="474034"/>
            <a:ext cx="4833374" cy="523220"/>
          </a:xfrm>
          <a:prstGeom prst="rect">
            <a:avLst/>
          </a:prstGeom>
          <a:noFill/>
        </p:spPr>
        <p:txBody>
          <a:bodyPr wrap="none" lIns="91440" tIns="45720" rIns="91440" bIns="45720">
            <a:spAutoFit/>
          </a:bodyPr>
          <a:lstStyle/>
          <a:p>
            <a:pPr algn="ctr" rtl="1"/>
            <a:r>
              <a:rPr lang="ar-LB" sz="2800" b="0" cap="none" spc="0" dirty="0" smtClean="0">
                <a:ln w="0"/>
                <a:solidFill>
                  <a:srgbClr val="7030A0"/>
                </a:solidFill>
                <a:effectLst>
                  <a:outerShdw blurRad="38100" dist="25400" dir="5400000" algn="ctr" rotWithShape="0">
                    <a:srgbClr val="6E747A">
                      <a:alpha val="43000"/>
                    </a:srgbClr>
                  </a:outerShdw>
                </a:effectLst>
              </a:rPr>
              <a:t>مسابقة الإمام الهادي عليه السلام المعرفيّة</a:t>
            </a:r>
            <a:endParaRPr lang="en-US" sz="2800" b="0" cap="none" spc="0" dirty="0">
              <a:ln w="0"/>
              <a:solidFill>
                <a:srgbClr val="7030A0"/>
              </a:solidFill>
              <a:effectLst>
                <a:outerShdw blurRad="38100" dist="25400" dir="5400000" algn="ctr" rotWithShape="0">
                  <a:srgbClr val="6E747A">
                    <a:alpha val="43000"/>
                  </a:srgbClr>
                </a:outerShdw>
              </a:effectLst>
            </a:endParaRPr>
          </a:p>
        </p:txBody>
      </p:sp>
      <p:pic>
        <p:nvPicPr>
          <p:cNvPr id="53" name="Picture 52"/>
          <p:cNvPicPr>
            <a:picLocks noChangeAspect="1"/>
          </p:cNvPicPr>
          <p:nvPr/>
        </p:nvPicPr>
        <p:blipFill>
          <a:blip r:embed="rId35"/>
          <a:stretch>
            <a:fillRect/>
          </a:stretch>
        </p:blipFill>
        <p:spPr>
          <a:xfrm>
            <a:off x="7380312" y="259276"/>
            <a:ext cx="1498928" cy="952735"/>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additive="base">
                                        <p:cTn id="7" dur="500" fill="hold"/>
                                        <p:tgtEl>
                                          <p:spTgt spid="51"/>
                                        </p:tgtEl>
                                        <p:attrNameLst>
                                          <p:attrName>ppt_x</p:attrName>
                                        </p:attrNameLst>
                                      </p:cBhvr>
                                      <p:tavLst>
                                        <p:tav tm="0">
                                          <p:val>
                                            <p:strVal val="#ppt_x"/>
                                          </p:val>
                                        </p:tav>
                                        <p:tav tm="100000">
                                          <p:val>
                                            <p:strVal val="#ppt_x"/>
                                          </p:val>
                                        </p:tav>
                                      </p:tavLst>
                                    </p:anim>
                                    <p:anim calcmode="lin" valueType="num">
                                      <p:cBhvr additive="base">
                                        <p:cTn id="8"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74031"/>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ال</a:t>
            </a:r>
            <a:r>
              <a:rPr lang="ar-LB" sz="4800" dirty="0"/>
              <a:t>تاس</a:t>
            </a:r>
            <a:r>
              <a:rPr lang="ar-KW" sz="4800" dirty="0"/>
              <a:t>ع</a:t>
            </a:r>
            <a:endParaRPr lang="en-US" sz="4800" dirty="0"/>
          </a:p>
        </p:txBody>
      </p:sp>
      <p:sp>
        <p:nvSpPr>
          <p:cNvPr id="4" name="Rectangle: Rounded Corners 3">
            <a:hlinkClick r:id="" action="ppaction://hlinkshowjump?jump=firstslide"/>
            <a:extLst>
              <a:ext uri="{FF2B5EF4-FFF2-40B4-BE49-F238E27FC236}">
                <a16:creationId xmlns:a16="http://schemas.microsoft.com/office/drawing/2014/main" id="{A310E587-BEA6-4282-8328-0356451E6A36}"/>
              </a:ext>
            </a:extLst>
          </p:cNvPr>
          <p:cNvSpPr/>
          <p:nvPr/>
        </p:nvSpPr>
        <p:spPr>
          <a:xfrm>
            <a:off x="6252430" y="5902521"/>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4" action="ppaction://hlinksldjump"/>
              </a:rPr>
              <a:t>للعودة اضغط هنا</a:t>
            </a:r>
            <a:endParaRPr lang="ar-KW" dirty="0"/>
          </a:p>
        </p:txBody>
      </p:sp>
      <p:sp>
        <p:nvSpPr>
          <p:cNvPr id="2" name="Rectangle 1"/>
          <p:cNvSpPr/>
          <p:nvPr/>
        </p:nvSpPr>
        <p:spPr>
          <a:xfrm>
            <a:off x="3260857" y="4509916"/>
            <a:ext cx="4572000" cy="461665"/>
          </a:xfrm>
          <a:prstGeom prst="rect">
            <a:avLst/>
          </a:prstGeom>
        </p:spPr>
        <p:txBody>
          <a:bodyPr>
            <a:spAutoFit/>
          </a:bodyPr>
          <a:lstStyle/>
          <a:p>
            <a:pPr lvl="0" algn="just" rtl="1"/>
            <a:r>
              <a:rPr lang="ar-LB" sz="2400" b="1" dirty="0"/>
              <a:t>الاجابتان</a:t>
            </a:r>
            <a:r>
              <a:rPr lang="ar-LB" dirty="0"/>
              <a:t> </a:t>
            </a:r>
            <a:r>
              <a:rPr lang="ar-LB" sz="2400" b="1" dirty="0"/>
              <a:t>صحيحتان</a:t>
            </a:r>
            <a:r>
              <a:rPr lang="ar-LB" dirty="0"/>
              <a:t>.</a:t>
            </a:r>
            <a:endParaRPr lang="en-US" dirty="0"/>
          </a:p>
        </p:txBody>
      </p:sp>
      <p:pic>
        <p:nvPicPr>
          <p:cNvPr id="5" name="Picture 4"/>
          <p:cNvPicPr>
            <a:picLocks noChangeAspect="1"/>
          </p:cNvPicPr>
          <p:nvPr/>
        </p:nvPicPr>
        <p:blipFill>
          <a:blip r:embed="rId5"/>
          <a:stretch>
            <a:fillRect/>
          </a:stretch>
        </p:blipFill>
        <p:spPr>
          <a:xfrm>
            <a:off x="8015024" y="2492261"/>
            <a:ext cx="342975" cy="482719"/>
          </a:xfrm>
          <a:prstGeom prst="rect">
            <a:avLst/>
          </a:prstGeom>
        </p:spPr>
      </p:pic>
      <p:pic>
        <p:nvPicPr>
          <p:cNvPr id="6" name="Picture 5"/>
          <p:cNvPicPr>
            <a:picLocks noChangeAspect="1"/>
          </p:cNvPicPr>
          <p:nvPr/>
        </p:nvPicPr>
        <p:blipFill>
          <a:blip r:embed="rId6"/>
          <a:stretch>
            <a:fillRect/>
          </a:stretch>
        </p:blipFill>
        <p:spPr>
          <a:xfrm>
            <a:off x="8015023" y="4488862"/>
            <a:ext cx="342975" cy="482719"/>
          </a:xfrm>
          <a:prstGeom prst="rect">
            <a:avLst/>
          </a:prstGeom>
        </p:spPr>
      </p:pic>
      <p:pic>
        <p:nvPicPr>
          <p:cNvPr id="7" name="Picture 6"/>
          <p:cNvPicPr>
            <a:picLocks noChangeAspect="1"/>
          </p:cNvPicPr>
          <p:nvPr/>
        </p:nvPicPr>
        <p:blipFill>
          <a:blip r:embed="rId7"/>
          <a:stretch>
            <a:fillRect/>
          </a:stretch>
        </p:blipFill>
        <p:spPr>
          <a:xfrm>
            <a:off x="8015024" y="3439788"/>
            <a:ext cx="342975" cy="482719"/>
          </a:xfrm>
          <a:prstGeom prst="rect">
            <a:avLst/>
          </a:prstGeom>
        </p:spPr>
      </p:pic>
      <p:sp>
        <p:nvSpPr>
          <p:cNvPr id="8" name="Rectangle 7"/>
          <p:cNvSpPr/>
          <p:nvPr/>
        </p:nvSpPr>
        <p:spPr>
          <a:xfrm>
            <a:off x="899592" y="1089973"/>
            <a:ext cx="7458407" cy="1200329"/>
          </a:xfrm>
          <a:prstGeom prst="rect">
            <a:avLst/>
          </a:prstGeom>
        </p:spPr>
        <p:txBody>
          <a:bodyPr wrap="square">
            <a:spAutoFit/>
          </a:bodyPr>
          <a:lstStyle/>
          <a:p>
            <a:pPr lvl="0" algn="just" rtl="1"/>
            <a:r>
              <a:rPr lang="ar-LB" sz="2400" dirty="0"/>
              <a:t> حضر الإمام الهادي (عليه السلام) في إحدى الأيام إلى مجلس المتوكّل وكان يشرب الخمر هو وأعوانه، فأنشد فيهم الإمام (عليه السلام) قصيدة بناء على طلب المتوكّل ومما جاء فيها:</a:t>
            </a:r>
            <a:endParaRPr lang="en-US" sz="2400" dirty="0"/>
          </a:p>
        </p:txBody>
      </p:sp>
      <p:sp>
        <p:nvSpPr>
          <p:cNvPr id="9" name="Rectangle 8"/>
          <p:cNvSpPr/>
          <p:nvPr/>
        </p:nvSpPr>
        <p:spPr>
          <a:xfrm>
            <a:off x="1294788" y="2521359"/>
            <a:ext cx="6540573" cy="461665"/>
          </a:xfrm>
          <a:prstGeom prst="rect">
            <a:avLst/>
          </a:prstGeom>
        </p:spPr>
        <p:txBody>
          <a:bodyPr wrap="none">
            <a:spAutoFit/>
          </a:bodyPr>
          <a:lstStyle/>
          <a:p>
            <a:pPr lvl="0" rtl="1"/>
            <a:r>
              <a:rPr lang="ar-LB" sz="2400" b="1" dirty="0"/>
              <a:t>فأفصح القبر عنهم فيه سائله       	تلك الوجوه عليها الدود يقتتلُ.</a:t>
            </a:r>
            <a:endParaRPr lang="en-US" sz="2400" b="1" dirty="0"/>
          </a:p>
        </p:txBody>
      </p:sp>
      <p:sp>
        <p:nvSpPr>
          <p:cNvPr id="10" name="Rectangle 9"/>
          <p:cNvSpPr/>
          <p:nvPr/>
        </p:nvSpPr>
        <p:spPr>
          <a:xfrm>
            <a:off x="785971" y="3445906"/>
            <a:ext cx="7066358" cy="461665"/>
          </a:xfrm>
          <a:prstGeom prst="rect">
            <a:avLst/>
          </a:prstGeom>
        </p:spPr>
        <p:txBody>
          <a:bodyPr wrap="none">
            <a:spAutoFit/>
          </a:bodyPr>
          <a:lstStyle/>
          <a:p>
            <a:pPr lvl="0" algn="just" rtl="1"/>
            <a:r>
              <a:rPr lang="ar-LB" sz="2400" b="1" dirty="0"/>
              <a:t>قد طال ما أكلوا دهرًا وما شربوا      فأصبحوا بعد طول الأكل قد أُكلوا.</a:t>
            </a:r>
            <a:endParaRPr lang="en-US" sz="2400" b="1" dirty="0"/>
          </a:p>
        </p:txBody>
      </p:sp>
      <p:pic>
        <p:nvPicPr>
          <p:cNvPr id="12" name="Picture 11"/>
          <p:cNvPicPr>
            <a:picLocks noChangeAspect="1"/>
          </p:cNvPicPr>
          <p:nvPr/>
        </p:nvPicPr>
        <p:blipFill>
          <a:blip r:embed="rId8"/>
          <a:stretch>
            <a:fillRect/>
          </a:stretch>
        </p:blipFill>
        <p:spPr>
          <a:xfrm>
            <a:off x="235482" y="5645832"/>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ppt_x"/>
                                          </p:val>
                                        </p:tav>
                                        <p:tav tm="100000">
                                          <p:val>
                                            <p:strVal val="#ppt_x"/>
                                          </p:val>
                                        </p:tav>
                                      </p:tavLst>
                                    </p:anim>
                                    <p:anim calcmode="lin" valueType="num">
                                      <p:cBhvr additive="base">
                                        <p:cTn id="39" dur="500" fill="hold"/>
                                        <p:tgtEl>
                                          <p:spTgt spid="6"/>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iterate type="wd">
                                    <p:tmPct val="10000"/>
                                  </p:iterate>
                                  <p:childTnLst>
                                    <p:set>
                                      <p:cBhvr>
                                        <p:cTn id="42" dur="1" fill="hold">
                                          <p:stCondLst>
                                            <p:cond delay="0"/>
                                          </p:stCondLst>
                                        </p:cTn>
                                        <p:tgtEl>
                                          <p:spTgt spid="2"/>
                                        </p:tgtEl>
                                        <p:attrNameLst>
                                          <p:attrName>style.visibility</p:attrName>
                                        </p:attrNameLst>
                                      </p:cBhvr>
                                      <p:to>
                                        <p:strVal val="visible"/>
                                      </p:to>
                                    </p:set>
                                    <p:anim calcmode="lin" valueType="num">
                                      <p:cBhvr>
                                        <p:cTn id="43" dur="500" fill="hold"/>
                                        <p:tgtEl>
                                          <p:spTgt spid="2"/>
                                        </p:tgtEl>
                                        <p:attrNameLst>
                                          <p:attrName>ppt_w</p:attrName>
                                        </p:attrNameLst>
                                      </p:cBhvr>
                                      <p:tavLst>
                                        <p:tav tm="0">
                                          <p:val>
                                            <p:fltVal val="0"/>
                                          </p:val>
                                        </p:tav>
                                        <p:tav tm="100000">
                                          <p:val>
                                            <p:strVal val="#ppt_w"/>
                                          </p:val>
                                        </p:tav>
                                      </p:tavLst>
                                    </p:anim>
                                    <p:anim calcmode="lin" valueType="num">
                                      <p:cBhvr>
                                        <p:cTn id="44" dur="500" fill="hold"/>
                                        <p:tgtEl>
                                          <p:spTgt spid="2"/>
                                        </p:tgtEl>
                                        <p:attrNameLst>
                                          <p:attrName>ppt_h</p:attrName>
                                        </p:attrNameLst>
                                      </p:cBhvr>
                                      <p:tavLst>
                                        <p:tav tm="0">
                                          <p:val>
                                            <p:fltVal val="0"/>
                                          </p:val>
                                        </p:tav>
                                        <p:tav tm="100000">
                                          <p:val>
                                            <p:strVal val="#ppt_h"/>
                                          </p:val>
                                        </p:tav>
                                      </p:tavLst>
                                    </p:anim>
                                    <p:animEffect transition="in" filter="fade">
                                      <p:cBhvr>
                                        <p:cTn id="45" dur="500"/>
                                        <p:tgtEl>
                                          <p:spTgt spid="2"/>
                                        </p:tgtEl>
                                      </p:cBhvr>
                                    </p:animEffect>
                                  </p:childTnLst>
                                  <p:subTnLst>
                                    <p:animClr clrSpc="rgb" dir="cw">
                                      <p:cBhvr override="childStyle">
                                        <p:cTn dur="1" fill="hold" display="0" masterRel="nextClick" afterEffect="1"/>
                                        <p:tgtEl>
                                          <p:spTgt spid="2"/>
                                        </p:tgtEl>
                                        <p:attrNameLst>
                                          <p:attrName>ppt_c</p:attrName>
                                        </p:attrNameLst>
                                      </p:cBhvr>
                                      <p:to>
                                        <a:srgbClr val="9900FF"/>
                                      </p:to>
                                    </p:animClr>
                                    <p:audio>
                                      <p:cMediaNode>
                                        <p:cTn display="0" masterRel="sameClick">
                                          <p:stCondLst>
                                            <p:cond evt="begin" delay="0">
                                              <p:tn val="41"/>
                                            </p:cond>
                                          </p:stCondLst>
                                          <p:endCondLst>
                                            <p:cond evt="onStopAudio" delay="0">
                                              <p:tgtEl>
                                                <p:sldTgt/>
                                              </p:tgtEl>
                                            </p:cond>
                                          </p:endCondLst>
                                        </p:cTn>
                                        <p:tgtEl>
                                          <p:sndTgt r:embed="rId3"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32" y="248191"/>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a:t>
            </a:r>
            <a:r>
              <a:rPr lang="ar-LB" sz="4800" dirty="0"/>
              <a:t>العاشر</a:t>
            </a:r>
            <a:endParaRPr lang="en-US" sz="4800" dirty="0"/>
          </a:p>
        </p:txBody>
      </p:sp>
      <p:sp>
        <p:nvSpPr>
          <p:cNvPr id="4" name="Rectangle: Rounded Corners 3">
            <a:hlinkClick r:id="" action="ppaction://hlinkshowjump?jump=firstslide"/>
            <a:extLst>
              <a:ext uri="{FF2B5EF4-FFF2-40B4-BE49-F238E27FC236}">
                <a16:creationId xmlns:a16="http://schemas.microsoft.com/office/drawing/2014/main" id="{BCBBF8E0-7A03-4F0D-8347-42ABFC321D0A}"/>
              </a:ext>
            </a:extLst>
          </p:cNvPr>
          <p:cNvSpPr/>
          <p:nvPr/>
        </p:nvSpPr>
        <p:spPr>
          <a:xfrm>
            <a:off x="6312364" y="5949280"/>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3" action="ppaction://hlinksldjump"/>
              </a:rPr>
              <a:t>للعودة اضغط هنا</a:t>
            </a:r>
            <a:endParaRPr lang="ar-KW" dirty="0"/>
          </a:p>
        </p:txBody>
      </p:sp>
      <p:sp>
        <p:nvSpPr>
          <p:cNvPr id="2" name="Rectangle 1"/>
          <p:cNvSpPr/>
          <p:nvPr/>
        </p:nvSpPr>
        <p:spPr>
          <a:xfrm>
            <a:off x="5181112" y="4696707"/>
            <a:ext cx="2699792" cy="461665"/>
          </a:xfrm>
          <a:prstGeom prst="rect">
            <a:avLst/>
          </a:prstGeom>
        </p:spPr>
        <p:txBody>
          <a:bodyPr wrap="square">
            <a:spAutoFit/>
          </a:bodyPr>
          <a:lstStyle/>
          <a:p>
            <a:pPr lvl="0" algn="just" rtl="1"/>
            <a:r>
              <a:rPr lang="ar-LB" sz="2400" b="1" dirty="0"/>
              <a:t>الإجابتان</a:t>
            </a:r>
            <a:r>
              <a:rPr lang="ar-LB" dirty="0"/>
              <a:t> </a:t>
            </a:r>
            <a:r>
              <a:rPr lang="ar-LB" sz="2400" b="1" dirty="0"/>
              <a:t>صحيحتان</a:t>
            </a:r>
            <a:r>
              <a:rPr lang="ar-LB" dirty="0"/>
              <a:t>.</a:t>
            </a:r>
            <a:endParaRPr lang="en-US" dirty="0"/>
          </a:p>
        </p:txBody>
      </p:sp>
      <p:pic>
        <p:nvPicPr>
          <p:cNvPr id="5" name="Picture 4"/>
          <p:cNvPicPr>
            <a:picLocks noChangeAspect="1"/>
          </p:cNvPicPr>
          <p:nvPr/>
        </p:nvPicPr>
        <p:blipFill>
          <a:blip r:embed="rId4"/>
          <a:stretch>
            <a:fillRect/>
          </a:stretch>
        </p:blipFill>
        <p:spPr>
          <a:xfrm>
            <a:off x="7955519" y="2412188"/>
            <a:ext cx="342975" cy="482719"/>
          </a:xfrm>
          <a:prstGeom prst="rect">
            <a:avLst/>
          </a:prstGeom>
        </p:spPr>
      </p:pic>
      <p:pic>
        <p:nvPicPr>
          <p:cNvPr id="6" name="Picture 5"/>
          <p:cNvPicPr>
            <a:picLocks noChangeAspect="1"/>
          </p:cNvPicPr>
          <p:nvPr/>
        </p:nvPicPr>
        <p:blipFill>
          <a:blip r:embed="rId5"/>
          <a:stretch>
            <a:fillRect/>
          </a:stretch>
        </p:blipFill>
        <p:spPr>
          <a:xfrm>
            <a:off x="7955519" y="4613026"/>
            <a:ext cx="342975" cy="482719"/>
          </a:xfrm>
          <a:prstGeom prst="rect">
            <a:avLst/>
          </a:prstGeom>
        </p:spPr>
      </p:pic>
      <p:pic>
        <p:nvPicPr>
          <p:cNvPr id="7" name="Picture 6"/>
          <p:cNvPicPr>
            <a:picLocks noChangeAspect="1"/>
          </p:cNvPicPr>
          <p:nvPr/>
        </p:nvPicPr>
        <p:blipFill>
          <a:blip r:embed="rId6"/>
          <a:stretch>
            <a:fillRect/>
          </a:stretch>
        </p:blipFill>
        <p:spPr>
          <a:xfrm>
            <a:off x="7955519" y="3443006"/>
            <a:ext cx="342975" cy="482719"/>
          </a:xfrm>
          <a:prstGeom prst="rect">
            <a:avLst/>
          </a:prstGeom>
        </p:spPr>
      </p:pic>
      <p:sp>
        <p:nvSpPr>
          <p:cNvPr id="8" name="Rectangle 7"/>
          <p:cNvSpPr/>
          <p:nvPr/>
        </p:nvSpPr>
        <p:spPr>
          <a:xfrm>
            <a:off x="827584" y="1131224"/>
            <a:ext cx="7920880" cy="1200329"/>
          </a:xfrm>
          <a:prstGeom prst="rect">
            <a:avLst/>
          </a:prstGeom>
        </p:spPr>
        <p:txBody>
          <a:bodyPr wrap="square">
            <a:spAutoFit/>
          </a:bodyPr>
          <a:lstStyle/>
          <a:p>
            <a:pPr lvl="0" algn="just" rtl="1"/>
            <a:r>
              <a:rPr lang="ar-LB" sz="2400" dirty="0"/>
              <a:t> كثرت في عهد الإمام الهادي (عليه السلام) الفرق والبدع، ومنها أن بعض الناس من الغلاة اعتبروا أن الإمام (عليه السلام) هو الربّ والخالق، فما كان ردّ الإمام عليهم؟</a:t>
            </a:r>
            <a:endParaRPr lang="en-US" sz="2400" dirty="0"/>
          </a:p>
        </p:txBody>
      </p:sp>
      <p:sp>
        <p:nvSpPr>
          <p:cNvPr id="9" name="Rectangle 8"/>
          <p:cNvSpPr/>
          <p:nvPr/>
        </p:nvSpPr>
        <p:spPr>
          <a:xfrm>
            <a:off x="2627784" y="2502481"/>
            <a:ext cx="5261377" cy="461665"/>
          </a:xfrm>
          <a:prstGeom prst="rect">
            <a:avLst/>
          </a:prstGeom>
        </p:spPr>
        <p:txBody>
          <a:bodyPr wrap="none">
            <a:spAutoFit/>
          </a:bodyPr>
          <a:lstStyle/>
          <a:p>
            <a:pPr lvl="0" rtl="1"/>
            <a:r>
              <a:rPr lang="ar-LB" sz="2400" b="1" dirty="0"/>
              <a:t>أعلن براءته منهم وحذّر المسلمين من الإتصال بهم.</a:t>
            </a:r>
            <a:endParaRPr lang="en-US" sz="2400" b="1" dirty="0"/>
          </a:p>
        </p:txBody>
      </p:sp>
      <p:sp>
        <p:nvSpPr>
          <p:cNvPr id="13" name="Rectangle 12"/>
          <p:cNvSpPr/>
          <p:nvPr/>
        </p:nvSpPr>
        <p:spPr>
          <a:xfrm>
            <a:off x="6667110" y="3429000"/>
            <a:ext cx="1213794" cy="461665"/>
          </a:xfrm>
          <a:prstGeom prst="rect">
            <a:avLst/>
          </a:prstGeom>
        </p:spPr>
        <p:txBody>
          <a:bodyPr wrap="none">
            <a:spAutoFit/>
          </a:bodyPr>
          <a:lstStyle/>
          <a:p>
            <a:pPr lvl="0" algn="just" rtl="1"/>
            <a:r>
              <a:rPr lang="ar-LB" sz="2400" b="1" dirty="0"/>
              <a:t>أباح</a:t>
            </a:r>
            <a:r>
              <a:rPr lang="ar-LB" dirty="0"/>
              <a:t> </a:t>
            </a:r>
            <a:r>
              <a:rPr lang="ar-LB" sz="2400" b="1" dirty="0"/>
              <a:t>قتلهم</a:t>
            </a:r>
            <a:r>
              <a:rPr lang="ar-LB" dirty="0"/>
              <a:t>.</a:t>
            </a:r>
            <a:endParaRPr lang="en-US" dirty="0"/>
          </a:p>
        </p:txBody>
      </p:sp>
      <p:pic>
        <p:nvPicPr>
          <p:cNvPr id="14" name="Picture 13"/>
          <p:cNvPicPr>
            <a:picLocks noChangeAspect="1"/>
          </p:cNvPicPr>
          <p:nvPr/>
        </p:nvPicPr>
        <p:blipFill>
          <a:blip r:embed="rId7"/>
          <a:stretch>
            <a:fillRect/>
          </a:stretch>
        </p:blipFill>
        <p:spPr>
          <a:xfrm>
            <a:off x="364548" y="5589240"/>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500" fill="hold"/>
                                        <p:tgtEl>
                                          <p:spTgt spid="13"/>
                                        </p:tgtEl>
                                        <p:attrNameLst>
                                          <p:attrName>ppt_w</p:attrName>
                                        </p:attrNameLst>
                                      </p:cBhvr>
                                      <p:tavLst>
                                        <p:tav tm="0">
                                          <p:val>
                                            <p:fltVal val="0"/>
                                          </p:val>
                                        </p:tav>
                                        <p:tav tm="100000">
                                          <p:val>
                                            <p:strVal val="#ppt_w"/>
                                          </p:val>
                                        </p:tav>
                                      </p:tavLst>
                                    </p:anim>
                                    <p:anim calcmode="lin" valueType="num">
                                      <p:cBhvr>
                                        <p:cTn id="32" dur="500" fill="hold"/>
                                        <p:tgtEl>
                                          <p:spTgt spid="13"/>
                                        </p:tgtEl>
                                        <p:attrNameLst>
                                          <p:attrName>ppt_h</p:attrName>
                                        </p:attrNameLst>
                                      </p:cBhvr>
                                      <p:tavLst>
                                        <p:tav tm="0">
                                          <p:val>
                                            <p:fltVal val="0"/>
                                          </p:val>
                                        </p:tav>
                                        <p:tav tm="100000">
                                          <p:val>
                                            <p:strVal val="#ppt_h"/>
                                          </p:val>
                                        </p:tav>
                                      </p:tavLst>
                                    </p:anim>
                                    <p:animEffect transition="in" filter="fade">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ppt_x"/>
                                          </p:val>
                                        </p:tav>
                                        <p:tav tm="100000">
                                          <p:val>
                                            <p:strVal val="#ppt_x"/>
                                          </p:val>
                                        </p:tav>
                                      </p:tavLst>
                                    </p:anim>
                                    <p:anim calcmode="lin" valueType="num">
                                      <p:cBhvr additive="base">
                                        <p:cTn id="39" dur="500" fill="hold"/>
                                        <p:tgtEl>
                                          <p:spTgt spid="6"/>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iterate type="wd">
                                    <p:tmPct val="10000"/>
                                  </p:iterate>
                                  <p:childTnLst>
                                    <p:set>
                                      <p:cBhvr>
                                        <p:cTn id="42" dur="1" fill="hold">
                                          <p:stCondLst>
                                            <p:cond delay="0"/>
                                          </p:stCondLst>
                                        </p:cTn>
                                        <p:tgtEl>
                                          <p:spTgt spid="2"/>
                                        </p:tgtEl>
                                        <p:attrNameLst>
                                          <p:attrName>style.visibility</p:attrName>
                                        </p:attrNameLst>
                                      </p:cBhvr>
                                      <p:to>
                                        <p:strVal val="visible"/>
                                      </p:to>
                                    </p:set>
                                    <p:anim calcmode="lin" valueType="num">
                                      <p:cBhvr>
                                        <p:cTn id="43" dur="500" fill="hold"/>
                                        <p:tgtEl>
                                          <p:spTgt spid="2"/>
                                        </p:tgtEl>
                                        <p:attrNameLst>
                                          <p:attrName>ppt_w</p:attrName>
                                        </p:attrNameLst>
                                      </p:cBhvr>
                                      <p:tavLst>
                                        <p:tav tm="0">
                                          <p:val>
                                            <p:fltVal val="0"/>
                                          </p:val>
                                        </p:tav>
                                        <p:tav tm="100000">
                                          <p:val>
                                            <p:strVal val="#ppt_w"/>
                                          </p:val>
                                        </p:tav>
                                      </p:tavLst>
                                    </p:anim>
                                    <p:anim calcmode="lin" valueType="num">
                                      <p:cBhvr>
                                        <p:cTn id="44" dur="500" fill="hold"/>
                                        <p:tgtEl>
                                          <p:spTgt spid="2"/>
                                        </p:tgtEl>
                                        <p:attrNameLst>
                                          <p:attrName>ppt_h</p:attrName>
                                        </p:attrNameLst>
                                      </p:cBhvr>
                                      <p:tavLst>
                                        <p:tav tm="0">
                                          <p:val>
                                            <p:fltVal val="0"/>
                                          </p:val>
                                        </p:tav>
                                        <p:tav tm="100000">
                                          <p:val>
                                            <p:strVal val="#ppt_h"/>
                                          </p:val>
                                        </p:tav>
                                      </p:tavLst>
                                    </p:anim>
                                    <p:animEffect transition="in" filter="fade">
                                      <p:cBhvr>
                                        <p:cTn id="45" dur="500"/>
                                        <p:tgtEl>
                                          <p:spTgt spid="2"/>
                                        </p:tgtEl>
                                      </p:cBhvr>
                                    </p:animEffect>
                                  </p:childTnLst>
                                  <p:subTnLst>
                                    <p:animClr clrSpc="rgb" dir="cw">
                                      <p:cBhvr override="childStyle">
                                        <p:cTn dur="1" fill="hold" display="0" masterRel="nextClick" afterEffect="1"/>
                                        <p:tgtEl>
                                          <p:spTgt spid="2"/>
                                        </p:tgtEl>
                                        <p:attrNameLst>
                                          <p:attrName>ppt_c</p:attrName>
                                        </p:attrNameLst>
                                      </p:cBhvr>
                                      <p:to>
                                        <a:srgbClr val="9900FF"/>
                                      </p:to>
                                    </p:animClr>
                                    <p:audio>
                                      <p:cMediaNode>
                                        <p:cTn display="0" masterRel="sameClick">
                                          <p:stCondLst>
                                            <p:cond evt="begin" delay="0">
                                              <p:tn val="41"/>
                                            </p:cond>
                                          </p:stCondLst>
                                          <p:endCondLst>
                                            <p:cond evt="onStopAudio" delay="0">
                                              <p:tgtEl>
                                                <p:sldTgt/>
                                              </p:tgtEl>
                                            </p:cond>
                                          </p:endCondLst>
                                        </p:cTn>
                                        <p:tgtEl>
                                          <p:sndTgt r:embed="rId2"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817" y="181269"/>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ال</a:t>
            </a:r>
            <a:r>
              <a:rPr lang="ar-LB" sz="4800" dirty="0"/>
              <a:t>حادي </a:t>
            </a:r>
            <a:r>
              <a:rPr lang="ar-KW" sz="4800" dirty="0"/>
              <a:t>ع</a:t>
            </a:r>
            <a:r>
              <a:rPr lang="ar-LB" sz="4800" dirty="0"/>
              <a:t>شر</a:t>
            </a:r>
            <a:endParaRPr lang="en-US" sz="4800" dirty="0"/>
          </a:p>
        </p:txBody>
      </p:sp>
      <p:sp>
        <p:nvSpPr>
          <p:cNvPr id="4" name="Rectangle: Rounded Corners 3">
            <a:hlinkClick r:id="" action="ppaction://hlinkshowjump?jump=firstslide"/>
            <a:extLst>
              <a:ext uri="{FF2B5EF4-FFF2-40B4-BE49-F238E27FC236}">
                <a16:creationId xmlns:a16="http://schemas.microsoft.com/office/drawing/2014/main" id="{AE6A1923-4203-4B53-9223-3FBA75982409}"/>
              </a:ext>
            </a:extLst>
          </p:cNvPr>
          <p:cNvSpPr/>
          <p:nvPr/>
        </p:nvSpPr>
        <p:spPr>
          <a:xfrm>
            <a:off x="6358794" y="5940308"/>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3" action="ppaction://hlinksldjump"/>
              </a:rPr>
              <a:t>للعودة اضغط هنا</a:t>
            </a:r>
            <a:endParaRPr lang="ar-KW" dirty="0"/>
          </a:p>
        </p:txBody>
      </p:sp>
      <p:pic>
        <p:nvPicPr>
          <p:cNvPr id="5" name="Picture 4"/>
          <p:cNvPicPr>
            <a:picLocks noChangeAspect="1"/>
          </p:cNvPicPr>
          <p:nvPr/>
        </p:nvPicPr>
        <p:blipFill>
          <a:blip r:embed="rId4"/>
          <a:stretch>
            <a:fillRect/>
          </a:stretch>
        </p:blipFill>
        <p:spPr>
          <a:xfrm>
            <a:off x="8091647" y="2274623"/>
            <a:ext cx="342975" cy="482719"/>
          </a:xfrm>
          <a:prstGeom prst="rect">
            <a:avLst/>
          </a:prstGeom>
        </p:spPr>
      </p:pic>
      <p:pic>
        <p:nvPicPr>
          <p:cNvPr id="6" name="Picture 5"/>
          <p:cNvPicPr>
            <a:picLocks noChangeAspect="1"/>
          </p:cNvPicPr>
          <p:nvPr/>
        </p:nvPicPr>
        <p:blipFill>
          <a:blip r:embed="rId5"/>
          <a:stretch>
            <a:fillRect/>
          </a:stretch>
        </p:blipFill>
        <p:spPr>
          <a:xfrm>
            <a:off x="8028462" y="4606791"/>
            <a:ext cx="342975" cy="482719"/>
          </a:xfrm>
          <a:prstGeom prst="rect">
            <a:avLst/>
          </a:prstGeom>
        </p:spPr>
      </p:pic>
      <p:pic>
        <p:nvPicPr>
          <p:cNvPr id="7" name="Picture 6"/>
          <p:cNvPicPr>
            <a:picLocks noChangeAspect="1"/>
          </p:cNvPicPr>
          <p:nvPr/>
        </p:nvPicPr>
        <p:blipFill>
          <a:blip r:embed="rId6"/>
          <a:stretch>
            <a:fillRect/>
          </a:stretch>
        </p:blipFill>
        <p:spPr>
          <a:xfrm>
            <a:off x="8091646" y="3407107"/>
            <a:ext cx="342975" cy="482719"/>
          </a:xfrm>
          <a:prstGeom prst="rect">
            <a:avLst/>
          </a:prstGeom>
        </p:spPr>
      </p:pic>
      <p:sp>
        <p:nvSpPr>
          <p:cNvPr id="8" name="Rectangle 7"/>
          <p:cNvSpPr/>
          <p:nvPr/>
        </p:nvSpPr>
        <p:spPr>
          <a:xfrm>
            <a:off x="3491880" y="1174911"/>
            <a:ext cx="5186035" cy="461665"/>
          </a:xfrm>
          <a:prstGeom prst="rect">
            <a:avLst/>
          </a:prstGeom>
        </p:spPr>
        <p:txBody>
          <a:bodyPr wrap="none">
            <a:spAutoFit/>
          </a:bodyPr>
          <a:lstStyle/>
          <a:p>
            <a:pPr lvl="0" rtl="1"/>
            <a:r>
              <a:rPr lang="en-US" sz="2400" dirty="0"/>
              <a:t> </a:t>
            </a:r>
            <a:r>
              <a:rPr lang="ar-LB" sz="2400" dirty="0"/>
              <a:t>الإمامان اللذان أطلق عليهما لقب "العسكريين" هما؟</a:t>
            </a:r>
            <a:endParaRPr lang="en-US" sz="2400" dirty="0"/>
          </a:p>
        </p:txBody>
      </p:sp>
      <p:sp>
        <p:nvSpPr>
          <p:cNvPr id="9" name="Rectangle 8"/>
          <p:cNvSpPr/>
          <p:nvPr/>
        </p:nvSpPr>
        <p:spPr>
          <a:xfrm>
            <a:off x="611560" y="7150593"/>
            <a:ext cx="7416902" cy="523220"/>
          </a:xfrm>
          <a:prstGeom prst="rect">
            <a:avLst/>
          </a:prstGeom>
        </p:spPr>
        <p:txBody>
          <a:bodyPr wrap="square">
            <a:spAutoFit/>
          </a:bodyPr>
          <a:lstStyle/>
          <a:p>
            <a:pPr lvl="0" algn="just" rtl="1"/>
            <a:r>
              <a:rPr lang="ar-LB" sz="2800" b="1" dirty="0">
                <a:solidFill>
                  <a:srgbClr val="7030A0"/>
                </a:solidFill>
              </a:rPr>
              <a:t>الإمام الهادي والإمام العسكري (عليهما السلام).</a:t>
            </a:r>
            <a:endParaRPr lang="en-US" sz="2800" b="1" dirty="0">
              <a:solidFill>
                <a:srgbClr val="7030A0"/>
              </a:solidFill>
            </a:endParaRPr>
          </a:p>
        </p:txBody>
      </p:sp>
      <p:sp>
        <p:nvSpPr>
          <p:cNvPr id="10" name="Rectangle 9"/>
          <p:cNvSpPr/>
          <p:nvPr/>
        </p:nvSpPr>
        <p:spPr>
          <a:xfrm>
            <a:off x="2894437" y="3365188"/>
            <a:ext cx="4895892" cy="461665"/>
          </a:xfrm>
          <a:prstGeom prst="rect">
            <a:avLst/>
          </a:prstGeom>
        </p:spPr>
        <p:txBody>
          <a:bodyPr wrap="none">
            <a:spAutoFit/>
          </a:bodyPr>
          <a:lstStyle/>
          <a:p>
            <a:pPr lvl="0" algn="just" rtl="1"/>
            <a:r>
              <a:rPr lang="ar-LB" sz="2400" b="1" dirty="0"/>
              <a:t>الإمام الهادي والإمام العسكري (عليهما السلام).</a:t>
            </a:r>
            <a:endParaRPr lang="en-US" sz="2400" b="1" dirty="0"/>
          </a:p>
        </p:txBody>
      </p:sp>
      <p:sp>
        <p:nvSpPr>
          <p:cNvPr id="11" name="Rectangle 10"/>
          <p:cNvSpPr/>
          <p:nvPr/>
        </p:nvSpPr>
        <p:spPr>
          <a:xfrm>
            <a:off x="2908452" y="4574382"/>
            <a:ext cx="4951997" cy="461665"/>
          </a:xfrm>
          <a:prstGeom prst="rect">
            <a:avLst/>
          </a:prstGeom>
        </p:spPr>
        <p:txBody>
          <a:bodyPr wrap="none">
            <a:spAutoFit/>
          </a:bodyPr>
          <a:lstStyle/>
          <a:p>
            <a:pPr lvl="0" algn="just" rtl="1"/>
            <a:r>
              <a:rPr lang="ar-LB" sz="2400" b="1" dirty="0"/>
              <a:t>الإمام العسكري والإمام المهدي (عليهما السلام).</a:t>
            </a:r>
            <a:endParaRPr lang="en-US" sz="2400" b="1" dirty="0"/>
          </a:p>
        </p:txBody>
      </p:sp>
      <p:sp>
        <p:nvSpPr>
          <p:cNvPr id="12" name="Rectangle 11"/>
          <p:cNvSpPr/>
          <p:nvPr/>
        </p:nvSpPr>
        <p:spPr>
          <a:xfrm>
            <a:off x="1746927" y="2231487"/>
            <a:ext cx="6043402" cy="461665"/>
          </a:xfrm>
          <a:prstGeom prst="rect">
            <a:avLst/>
          </a:prstGeom>
        </p:spPr>
        <p:txBody>
          <a:bodyPr wrap="square">
            <a:spAutoFit/>
          </a:bodyPr>
          <a:lstStyle/>
          <a:p>
            <a:pPr lvl="0" algn="just" rtl="1"/>
            <a:r>
              <a:rPr lang="ar-LB" sz="2400" b="1" dirty="0"/>
              <a:t>الإمام الجواد والامام الهادي (عليهما السلام).</a:t>
            </a:r>
            <a:endParaRPr lang="en-US" sz="2400" b="1" dirty="0"/>
          </a:p>
        </p:txBody>
      </p:sp>
      <p:pic>
        <p:nvPicPr>
          <p:cNvPr id="13" name="Picture 12"/>
          <p:cNvPicPr>
            <a:picLocks noChangeAspect="1"/>
          </p:cNvPicPr>
          <p:nvPr/>
        </p:nvPicPr>
        <p:blipFill>
          <a:blip r:embed="rId7"/>
          <a:stretch>
            <a:fillRect/>
          </a:stretch>
        </p:blipFill>
        <p:spPr>
          <a:xfrm>
            <a:off x="179512" y="5673239"/>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ppt_x"/>
                                          </p:val>
                                        </p:tav>
                                        <p:tav tm="100000">
                                          <p:val>
                                            <p:strVal val="#ppt_x"/>
                                          </p:val>
                                        </p:tav>
                                      </p:tavLst>
                                    </p:anim>
                                    <p:anim calcmode="lin" valueType="num">
                                      <p:cBhvr additive="base">
                                        <p:cTn id="3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p:cTn id="44" dur="500" fill="hold"/>
                                        <p:tgtEl>
                                          <p:spTgt spid="11"/>
                                        </p:tgtEl>
                                        <p:attrNameLst>
                                          <p:attrName>ppt_w</p:attrName>
                                        </p:attrNameLst>
                                      </p:cBhvr>
                                      <p:tavLst>
                                        <p:tav tm="0">
                                          <p:val>
                                            <p:fltVal val="0"/>
                                          </p:val>
                                        </p:tav>
                                        <p:tav tm="100000">
                                          <p:val>
                                            <p:strVal val="#ppt_w"/>
                                          </p:val>
                                        </p:tav>
                                      </p:tavLst>
                                    </p:anim>
                                    <p:anim calcmode="lin" valueType="num">
                                      <p:cBhvr>
                                        <p:cTn id="45" dur="500" fill="hold"/>
                                        <p:tgtEl>
                                          <p:spTgt spid="11"/>
                                        </p:tgtEl>
                                        <p:attrNameLst>
                                          <p:attrName>ppt_h</p:attrName>
                                        </p:attrNameLst>
                                      </p:cBhvr>
                                      <p:tavLst>
                                        <p:tav tm="0">
                                          <p:val>
                                            <p:fltVal val="0"/>
                                          </p:val>
                                        </p:tav>
                                        <p:tav tm="100000">
                                          <p:val>
                                            <p:strVal val="#ppt_h"/>
                                          </p:val>
                                        </p:tav>
                                      </p:tavLst>
                                    </p:anim>
                                    <p:animEffect transition="in" filter="fade">
                                      <p:cBhvr>
                                        <p:cTn id="46" dur="5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64" presetClass="path" presetSubtype="0" accel="50000" decel="50000" fill="hold" grpId="0" nodeType="clickEffect">
                                  <p:stCondLst>
                                    <p:cond delay="0"/>
                                  </p:stCondLst>
                                  <p:childTnLst>
                                    <p:animMotion origin="layout" path="M 4.16667E-6 2.96296E-6 L 0.01979 -0.62269 " pathEditMode="relative" rAng="0" ptsTypes="AA">
                                      <p:cBhvr>
                                        <p:cTn id="50" dur="2000" fill="hold"/>
                                        <p:tgtEl>
                                          <p:spTgt spid="9"/>
                                        </p:tgtEl>
                                        <p:attrNameLst>
                                          <p:attrName>ppt_x</p:attrName>
                                          <p:attrName>ppt_y</p:attrName>
                                        </p:attrNameLst>
                                      </p:cBhvr>
                                      <p:rCtr x="990" y="-3113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1610" y="274031"/>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a:t>
            </a:r>
            <a:r>
              <a:rPr lang="ar-LB" sz="4800" dirty="0"/>
              <a:t>الثاني عشر</a:t>
            </a:r>
            <a:endParaRPr lang="en-US" sz="4800" dirty="0"/>
          </a:p>
        </p:txBody>
      </p:sp>
      <p:sp>
        <p:nvSpPr>
          <p:cNvPr id="4" name="Rectangle: Rounded Corners 3">
            <a:hlinkClick r:id="" action="ppaction://hlinkshowjump?jump=firstslide"/>
            <a:extLst>
              <a:ext uri="{FF2B5EF4-FFF2-40B4-BE49-F238E27FC236}">
                <a16:creationId xmlns:a16="http://schemas.microsoft.com/office/drawing/2014/main" id="{F0774A62-714B-42B5-BBBA-165B027340A7}"/>
              </a:ext>
            </a:extLst>
          </p:cNvPr>
          <p:cNvSpPr/>
          <p:nvPr/>
        </p:nvSpPr>
        <p:spPr>
          <a:xfrm>
            <a:off x="6312364" y="5943914"/>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4" action="ppaction://hlinksldjump"/>
              </a:rPr>
              <a:t>للعودة اضغط هنا</a:t>
            </a:r>
            <a:endParaRPr lang="ar-KW" dirty="0"/>
          </a:p>
        </p:txBody>
      </p:sp>
      <p:pic>
        <p:nvPicPr>
          <p:cNvPr id="5" name="Picture 4"/>
          <p:cNvPicPr>
            <a:picLocks noChangeAspect="1"/>
          </p:cNvPicPr>
          <p:nvPr/>
        </p:nvPicPr>
        <p:blipFill>
          <a:blip r:embed="rId5"/>
          <a:stretch>
            <a:fillRect/>
          </a:stretch>
        </p:blipFill>
        <p:spPr>
          <a:xfrm>
            <a:off x="7956376" y="2274759"/>
            <a:ext cx="342975" cy="482719"/>
          </a:xfrm>
          <a:prstGeom prst="rect">
            <a:avLst/>
          </a:prstGeom>
        </p:spPr>
      </p:pic>
      <p:pic>
        <p:nvPicPr>
          <p:cNvPr id="6" name="Picture 5"/>
          <p:cNvPicPr>
            <a:picLocks noChangeAspect="1"/>
          </p:cNvPicPr>
          <p:nvPr/>
        </p:nvPicPr>
        <p:blipFill>
          <a:blip r:embed="rId6"/>
          <a:stretch>
            <a:fillRect/>
          </a:stretch>
        </p:blipFill>
        <p:spPr>
          <a:xfrm>
            <a:off x="7955518" y="4405983"/>
            <a:ext cx="342975" cy="482719"/>
          </a:xfrm>
          <a:prstGeom prst="rect">
            <a:avLst/>
          </a:prstGeom>
        </p:spPr>
      </p:pic>
      <p:pic>
        <p:nvPicPr>
          <p:cNvPr id="7" name="Picture 6"/>
          <p:cNvPicPr>
            <a:picLocks noChangeAspect="1"/>
          </p:cNvPicPr>
          <p:nvPr/>
        </p:nvPicPr>
        <p:blipFill>
          <a:blip r:embed="rId7"/>
          <a:stretch>
            <a:fillRect/>
          </a:stretch>
        </p:blipFill>
        <p:spPr>
          <a:xfrm>
            <a:off x="7955519" y="3285718"/>
            <a:ext cx="342975" cy="482719"/>
          </a:xfrm>
          <a:prstGeom prst="rect">
            <a:avLst/>
          </a:prstGeom>
        </p:spPr>
      </p:pic>
      <p:sp>
        <p:nvSpPr>
          <p:cNvPr id="8" name="Rectangle 7"/>
          <p:cNvSpPr/>
          <p:nvPr/>
        </p:nvSpPr>
        <p:spPr>
          <a:xfrm>
            <a:off x="1107235" y="1333042"/>
            <a:ext cx="7299286" cy="461665"/>
          </a:xfrm>
          <a:prstGeom prst="rect">
            <a:avLst/>
          </a:prstGeom>
        </p:spPr>
        <p:txBody>
          <a:bodyPr wrap="square">
            <a:spAutoFit/>
          </a:bodyPr>
          <a:lstStyle/>
          <a:p>
            <a:pPr lvl="0" algn="just" rtl="1"/>
            <a:r>
              <a:rPr lang="en-US" sz="2400" dirty="0"/>
              <a:t> </a:t>
            </a:r>
            <a:r>
              <a:rPr lang="ar-LB" sz="2400" dirty="0"/>
              <a:t>بعد استشهاد الإمام الجواد (عليه السلام) دخل جميع شيعته:</a:t>
            </a:r>
            <a:endParaRPr lang="en-US" sz="2400" dirty="0"/>
          </a:p>
        </p:txBody>
      </p:sp>
      <p:sp>
        <p:nvSpPr>
          <p:cNvPr id="9" name="Rectangle 8"/>
          <p:cNvSpPr/>
          <p:nvPr/>
        </p:nvSpPr>
        <p:spPr>
          <a:xfrm>
            <a:off x="3635896" y="2210444"/>
            <a:ext cx="3938899" cy="461665"/>
          </a:xfrm>
          <a:prstGeom prst="rect">
            <a:avLst/>
          </a:prstGeom>
        </p:spPr>
        <p:txBody>
          <a:bodyPr wrap="none">
            <a:spAutoFit/>
          </a:bodyPr>
          <a:lstStyle/>
          <a:p>
            <a:pPr lvl="0" algn="just" rtl="1"/>
            <a:r>
              <a:rPr lang="ar-LB" sz="2400" b="1" dirty="0"/>
              <a:t>في طاعة الإمام الهادي (عليه السلام).</a:t>
            </a:r>
            <a:endParaRPr lang="en-US" sz="2400" b="1" dirty="0"/>
          </a:p>
        </p:txBody>
      </p:sp>
      <p:sp>
        <p:nvSpPr>
          <p:cNvPr id="10" name="Rectangle 9"/>
          <p:cNvSpPr/>
          <p:nvPr/>
        </p:nvSpPr>
        <p:spPr>
          <a:xfrm>
            <a:off x="755576" y="3263190"/>
            <a:ext cx="7048724" cy="830997"/>
          </a:xfrm>
          <a:prstGeom prst="rect">
            <a:avLst/>
          </a:prstGeom>
        </p:spPr>
        <p:txBody>
          <a:bodyPr wrap="none">
            <a:spAutoFit/>
          </a:bodyPr>
          <a:lstStyle/>
          <a:p>
            <a:pPr lvl="0" algn="just" rtl="1"/>
            <a:r>
              <a:rPr lang="ar-LB" sz="2400" b="1" dirty="0"/>
              <a:t>في طاعة الإمام الهادي (عليه السلام) إلّا أفراد قلائل تبعوا أخاه موسى</a:t>
            </a:r>
          </a:p>
          <a:p>
            <a:pPr lvl="0" algn="just" rtl="1"/>
            <a:r>
              <a:rPr lang="ar-LB" sz="2400" b="1" dirty="0"/>
              <a:t> ثمّ عادوا واعتقدوا بإمامة الإمام الهادي (عليه السلام).</a:t>
            </a:r>
            <a:endParaRPr lang="en-US" sz="2400" b="1" dirty="0"/>
          </a:p>
        </p:txBody>
      </p:sp>
      <p:sp>
        <p:nvSpPr>
          <p:cNvPr id="11" name="Rectangle 10"/>
          <p:cNvSpPr/>
          <p:nvPr/>
        </p:nvSpPr>
        <p:spPr>
          <a:xfrm>
            <a:off x="1056940" y="4414772"/>
            <a:ext cx="6747360" cy="830997"/>
          </a:xfrm>
          <a:prstGeom prst="rect">
            <a:avLst/>
          </a:prstGeom>
        </p:spPr>
        <p:txBody>
          <a:bodyPr wrap="none">
            <a:spAutoFit/>
          </a:bodyPr>
          <a:lstStyle/>
          <a:p>
            <a:pPr lvl="0" algn="just" rtl="1"/>
            <a:r>
              <a:rPr lang="ar-LB" sz="2400" b="1" dirty="0"/>
              <a:t>في طاعة ابنه موسى أخ الإمام الهادي (عليه السلام</a:t>
            </a:r>
            <a:r>
              <a:rPr lang="ar-LB" sz="2400" b="1" dirty="0" smtClean="0"/>
              <a:t>)،لأنهم اعتبروا</a:t>
            </a:r>
          </a:p>
          <a:p>
            <a:pPr lvl="0" algn="just" rtl="1"/>
            <a:r>
              <a:rPr lang="ar-LB" sz="2400" b="1" dirty="0" smtClean="0"/>
              <a:t> </a:t>
            </a:r>
            <a:r>
              <a:rPr lang="ar-LB" sz="2400" b="1" dirty="0"/>
              <a:t>أن الإمام الهادي (عليه السلام) صغير السن وليس هو الإمام. </a:t>
            </a:r>
            <a:endParaRPr lang="en-US" sz="2400" b="1" dirty="0"/>
          </a:p>
        </p:txBody>
      </p:sp>
      <p:pic>
        <p:nvPicPr>
          <p:cNvPr id="12" name="Picture 11"/>
          <p:cNvPicPr>
            <a:picLocks noChangeAspect="1"/>
          </p:cNvPicPr>
          <p:nvPr/>
        </p:nvPicPr>
        <p:blipFill>
          <a:blip r:embed="rId8"/>
          <a:stretch>
            <a:fillRect/>
          </a:stretch>
        </p:blipFill>
        <p:spPr>
          <a:xfrm>
            <a:off x="323528" y="5687225"/>
            <a:ext cx="1567415" cy="977641"/>
          </a:xfrm>
          <a:prstGeom prst="rect">
            <a:avLst/>
          </a:prstGeom>
        </p:spPr>
      </p:pic>
      <p:sp>
        <p:nvSpPr>
          <p:cNvPr id="13" name="Rectangle 12"/>
          <p:cNvSpPr/>
          <p:nvPr/>
        </p:nvSpPr>
        <p:spPr>
          <a:xfrm>
            <a:off x="906258" y="7244141"/>
            <a:ext cx="7048724" cy="830997"/>
          </a:xfrm>
          <a:prstGeom prst="rect">
            <a:avLst/>
          </a:prstGeom>
        </p:spPr>
        <p:txBody>
          <a:bodyPr wrap="none">
            <a:spAutoFit/>
          </a:bodyPr>
          <a:lstStyle/>
          <a:p>
            <a:pPr lvl="0" algn="just" rtl="1"/>
            <a:r>
              <a:rPr lang="ar-LB" sz="2400" b="1" dirty="0">
                <a:solidFill>
                  <a:srgbClr val="7030A0"/>
                </a:solidFill>
              </a:rPr>
              <a:t>في طاعة الإمام الهادي (عليه السلام) إلّا أفراد قلائل تبعوا أخاه موسى</a:t>
            </a:r>
          </a:p>
          <a:p>
            <a:pPr lvl="0" algn="just" rtl="1"/>
            <a:r>
              <a:rPr lang="ar-LB" sz="2400" b="1" dirty="0">
                <a:solidFill>
                  <a:srgbClr val="7030A0"/>
                </a:solidFill>
              </a:rPr>
              <a:t> ثمّ عادوا واعتقدوا بإمامة الإمام الهادي (عليه السلام).</a:t>
            </a:r>
            <a:endParaRPr lang="en-US" sz="2400"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ppt_x"/>
                                          </p:val>
                                        </p:tav>
                                        <p:tav tm="100000">
                                          <p:val>
                                            <p:strVal val="#ppt_x"/>
                                          </p:val>
                                        </p:tav>
                                      </p:tavLst>
                                    </p:anim>
                                    <p:anim calcmode="lin" valueType="num">
                                      <p:cBhvr additive="base">
                                        <p:cTn id="39" dur="500" fill="hold"/>
                                        <p:tgtEl>
                                          <p:spTgt spid="6"/>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iterate type="wd">
                                    <p:tmPct val="10000"/>
                                  </p:iterate>
                                  <p:childTnLst>
                                    <p:set>
                                      <p:cBhvr>
                                        <p:cTn id="42" dur="1" fill="hold">
                                          <p:stCondLst>
                                            <p:cond delay="0"/>
                                          </p:stCondLst>
                                        </p:cTn>
                                        <p:tgtEl>
                                          <p:spTgt spid="11"/>
                                        </p:tgtEl>
                                        <p:attrNameLst>
                                          <p:attrName>style.visibility</p:attrName>
                                        </p:attrNameLst>
                                      </p:cBhvr>
                                      <p:to>
                                        <p:strVal val="visible"/>
                                      </p:to>
                                    </p:set>
                                    <p:anim calcmode="lin" valueType="num">
                                      <p:cBhvr>
                                        <p:cTn id="43" dur="500" fill="hold"/>
                                        <p:tgtEl>
                                          <p:spTgt spid="11"/>
                                        </p:tgtEl>
                                        <p:attrNameLst>
                                          <p:attrName>ppt_w</p:attrName>
                                        </p:attrNameLst>
                                      </p:cBhvr>
                                      <p:tavLst>
                                        <p:tav tm="0">
                                          <p:val>
                                            <p:fltVal val="0"/>
                                          </p:val>
                                        </p:tav>
                                        <p:tav tm="100000">
                                          <p:val>
                                            <p:strVal val="#ppt_w"/>
                                          </p:val>
                                        </p:tav>
                                      </p:tavLst>
                                    </p:anim>
                                    <p:anim calcmode="lin" valueType="num">
                                      <p:cBhvr>
                                        <p:cTn id="44" dur="500" fill="hold"/>
                                        <p:tgtEl>
                                          <p:spTgt spid="11"/>
                                        </p:tgtEl>
                                        <p:attrNameLst>
                                          <p:attrName>ppt_h</p:attrName>
                                        </p:attrNameLst>
                                      </p:cBhvr>
                                      <p:tavLst>
                                        <p:tav tm="0">
                                          <p:val>
                                            <p:fltVal val="0"/>
                                          </p:val>
                                        </p:tav>
                                        <p:tav tm="100000">
                                          <p:val>
                                            <p:strVal val="#ppt_h"/>
                                          </p:val>
                                        </p:tav>
                                      </p:tavLst>
                                    </p:anim>
                                    <p:animEffect transition="in" filter="fade">
                                      <p:cBhvr>
                                        <p:cTn id="45" dur="500"/>
                                        <p:tgtEl>
                                          <p:spTgt spid="11"/>
                                        </p:tgtEl>
                                      </p:cBhvr>
                                    </p:animEffect>
                                  </p:childTnLst>
                                  <p:subTnLst>
                                    <p:animClr clrSpc="rgb" dir="cw">
                                      <p:cBhvr override="childStyle">
                                        <p:cTn dur="1" fill="hold" display="0" masterRel="nextClick" afterEffect="1"/>
                                        <p:tgtEl>
                                          <p:spTgt spid="11"/>
                                        </p:tgtEl>
                                        <p:attrNameLst>
                                          <p:attrName>ppt_c</p:attrName>
                                        </p:attrNameLst>
                                      </p:cBhvr>
                                      <p:to>
                                        <a:srgbClr val="9900FF"/>
                                      </p:to>
                                    </p:animClr>
                                    <p:audio>
                                      <p:cMediaNode>
                                        <p:cTn display="0" masterRel="sameClick">
                                          <p:stCondLst>
                                            <p:cond evt="begin" delay="0">
                                              <p:tn val="41"/>
                                            </p:cond>
                                          </p:stCondLst>
                                          <p:endCondLst>
                                            <p:cond evt="onStopAudio" delay="0">
                                              <p:tgtEl>
                                                <p:sldTgt/>
                                              </p:tgtEl>
                                            </p:cond>
                                          </p:endCondLst>
                                        </p:cTn>
                                        <p:tgtEl>
                                          <p:sndTgt r:embed="rId3" name="bomb.wav"/>
                                        </p:tgtEl>
                                      </p:cMediaNode>
                                    </p:audio>
                                  </p:subTnLst>
                                </p:cTn>
                              </p:par>
                            </p:childTnLst>
                          </p:cTn>
                        </p:par>
                      </p:childTnLst>
                    </p:cTn>
                  </p:par>
                  <p:par>
                    <p:cTn id="46" fill="hold">
                      <p:stCondLst>
                        <p:cond delay="indefinite"/>
                      </p:stCondLst>
                      <p:childTnLst>
                        <p:par>
                          <p:cTn id="47" fill="hold">
                            <p:stCondLst>
                              <p:cond delay="0"/>
                            </p:stCondLst>
                            <p:childTnLst>
                              <p:par>
                                <p:cTn id="48" presetID="64" presetClass="path" presetSubtype="0" accel="50000" decel="50000" fill="hold" grpId="0" nodeType="clickEffect">
                                  <p:stCondLst>
                                    <p:cond delay="0"/>
                                  </p:stCondLst>
                                  <p:childTnLst>
                                    <p:animMotion origin="layout" path="M 1.38889E-6 1.85185E-6 L -0.00816 -0.58542 " pathEditMode="relative" rAng="0" ptsTypes="AA">
                                      <p:cBhvr>
                                        <p:cTn id="49" dur="2000" fill="hold"/>
                                        <p:tgtEl>
                                          <p:spTgt spid="13"/>
                                        </p:tgtEl>
                                        <p:attrNameLst>
                                          <p:attrName>ppt_x</p:attrName>
                                          <p:attrName>ppt_y</p:attrName>
                                        </p:attrNameLst>
                                      </p:cBhvr>
                                      <p:rCtr x="-417" y="-2928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710" y="200915"/>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a:t>
            </a:r>
            <a:r>
              <a:rPr lang="ar-LB" sz="4800" dirty="0"/>
              <a:t>الثالث عشر</a:t>
            </a:r>
            <a:endParaRPr lang="en-US" sz="4800" dirty="0"/>
          </a:p>
        </p:txBody>
      </p:sp>
      <p:sp>
        <p:nvSpPr>
          <p:cNvPr id="4" name="Rectangle: Rounded Corners 3">
            <a:hlinkClick r:id="" action="ppaction://hlinkshowjump?jump=firstslide"/>
            <a:extLst>
              <a:ext uri="{FF2B5EF4-FFF2-40B4-BE49-F238E27FC236}">
                <a16:creationId xmlns:a16="http://schemas.microsoft.com/office/drawing/2014/main" id="{F0774A62-714B-42B5-BBBA-165B027340A7}"/>
              </a:ext>
            </a:extLst>
          </p:cNvPr>
          <p:cNvSpPr/>
          <p:nvPr/>
        </p:nvSpPr>
        <p:spPr>
          <a:xfrm>
            <a:off x="6471655" y="5925405"/>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4" action="ppaction://hlinksldjump"/>
              </a:rPr>
              <a:t>للعودة اضغط هنا</a:t>
            </a:r>
            <a:endParaRPr lang="ar-KW" dirty="0"/>
          </a:p>
        </p:txBody>
      </p:sp>
      <p:pic>
        <p:nvPicPr>
          <p:cNvPr id="5" name="Picture 4"/>
          <p:cNvPicPr>
            <a:picLocks noChangeAspect="1"/>
          </p:cNvPicPr>
          <p:nvPr/>
        </p:nvPicPr>
        <p:blipFill>
          <a:blip r:embed="rId5"/>
          <a:stretch>
            <a:fillRect/>
          </a:stretch>
        </p:blipFill>
        <p:spPr>
          <a:xfrm>
            <a:off x="8137041" y="2482023"/>
            <a:ext cx="342975" cy="482719"/>
          </a:xfrm>
          <a:prstGeom prst="rect">
            <a:avLst/>
          </a:prstGeom>
        </p:spPr>
      </p:pic>
      <p:pic>
        <p:nvPicPr>
          <p:cNvPr id="6" name="Picture 5"/>
          <p:cNvPicPr>
            <a:picLocks noChangeAspect="1"/>
          </p:cNvPicPr>
          <p:nvPr/>
        </p:nvPicPr>
        <p:blipFill>
          <a:blip r:embed="rId6"/>
          <a:stretch>
            <a:fillRect/>
          </a:stretch>
        </p:blipFill>
        <p:spPr>
          <a:xfrm>
            <a:off x="8127005" y="4634952"/>
            <a:ext cx="342975" cy="482719"/>
          </a:xfrm>
          <a:prstGeom prst="rect">
            <a:avLst/>
          </a:prstGeom>
        </p:spPr>
      </p:pic>
      <p:pic>
        <p:nvPicPr>
          <p:cNvPr id="7" name="Picture 6"/>
          <p:cNvPicPr>
            <a:picLocks noChangeAspect="1"/>
          </p:cNvPicPr>
          <p:nvPr/>
        </p:nvPicPr>
        <p:blipFill>
          <a:blip r:embed="rId7"/>
          <a:stretch>
            <a:fillRect/>
          </a:stretch>
        </p:blipFill>
        <p:spPr>
          <a:xfrm>
            <a:off x="8127006" y="3555028"/>
            <a:ext cx="342975" cy="482719"/>
          </a:xfrm>
          <a:prstGeom prst="rect">
            <a:avLst/>
          </a:prstGeom>
        </p:spPr>
      </p:pic>
      <p:sp>
        <p:nvSpPr>
          <p:cNvPr id="8" name="Rectangle 7"/>
          <p:cNvSpPr/>
          <p:nvPr/>
        </p:nvSpPr>
        <p:spPr>
          <a:xfrm>
            <a:off x="683568" y="1172072"/>
            <a:ext cx="7992887" cy="830997"/>
          </a:xfrm>
          <a:prstGeom prst="rect">
            <a:avLst/>
          </a:prstGeom>
        </p:spPr>
        <p:txBody>
          <a:bodyPr wrap="square">
            <a:spAutoFit/>
          </a:bodyPr>
          <a:lstStyle/>
          <a:p>
            <a:pPr marR="0" algn="just" rtl="1">
              <a:spcBef>
                <a:spcPts val="0"/>
              </a:spcBef>
              <a:spcAft>
                <a:spcPts val="0"/>
              </a:spcAft>
              <a:tabLst>
                <a:tab pos="228600" algn="l"/>
              </a:tabLst>
            </a:pPr>
            <a:r>
              <a:rPr lang="ar-LB" sz="2400" dirty="0"/>
              <a:t>من الأساليب التي اعتمدها المتوكل العباسي للتضييق على الإمام الهادي (عليه السلام) وعلى العلويين:</a:t>
            </a:r>
            <a:endParaRPr lang="en-US" sz="2400" dirty="0"/>
          </a:p>
        </p:txBody>
      </p:sp>
      <p:sp>
        <p:nvSpPr>
          <p:cNvPr id="10" name="Rectangle 9"/>
          <p:cNvSpPr/>
          <p:nvPr/>
        </p:nvSpPr>
        <p:spPr>
          <a:xfrm>
            <a:off x="3491880" y="3576082"/>
            <a:ext cx="4418197" cy="461665"/>
          </a:xfrm>
          <a:prstGeom prst="rect">
            <a:avLst/>
          </a:prstGeom>
        </p:spPr>
        <p:txBody>
          <a:bodyPr wrap="none">
            <a:spAutoFit/>
          </a:bodyPr>
          <a:lstStyle/>
          <a:p>
            <a:pPr lvl="0" algn="just" rtl="1"/>
            <a:r>
              <a:rPr lang="ar-LB" sz="2400" b="1" dirty="0"/>
              <a:t>منع الناس من التعامل معهم ليموتوا جوعًا.</a:t>
            </a:r>
            <a:endParaRPr lang="en-US" sz="2400" b="1" dirty="0"/>
          </a:p>
        </p:txBody>
      </p:sp>
      <p:sp>
        <p:nvSpPr>
          <p:cNvPr id="11" name="Rectangle 10"/>
          <p:cNvSpPr/>
          <p:nvPr/>
        </p:nvSpPr>
        <p:spPr>
          <a:xfrm>
            <a:off x="5700978" y="4576395"/>
            <a:ext cx="2177199" cy="461665"/>
          </a:xfrm>
          <a:prstGeom prst="rect">
            <a:avLst/>
          </a:prstGeom>
        </p:spPr>
        <p:txBody>
          <a:bodyPr wrap="none">
            <a:spAutoFit/>
          </a:bodyPr>
          <a:lstStyle/>
          <a:p>
            <a:pPr lvl="0" algn="just" rtl="1"/>
            <a:r>
              <a:rPr lang="ar-LB" sz="2400" b="1" dirty="0"/>
              <a:t>الإجابتان صحيحتان.</a:t>
            </a:r>
            <a:endParaRPr lang="en-US" sz="2400" b="1" dirty="0"/>
          </a:p>
        </p:txBody>
      </p:sp>
      <p:sp>
        <p:nvSpPr>
          <p:cNvPr id="12" name="Rectangle 11"/>
          <p:cNvSpPr/>
          <p:nvPr/>
        </p:nvSpPr>
        <p:spPr>
          <a:xfrm>
            <a:off x="4464950" y="2457905"/>
            <a:ext cx="3562194" cy="461665"/>
          </a:xfrm>
          <a:prstGeom prst="rect">
            <a:avLst/>
          </a:prstGeom>
        </p:spPr>
        <p:txBody>
          <a:bodyPr wrap="none">
            <a:spAutoFit/>
          </a:bodyPr>
          <a:lstStyle/>
          <a:p>
            <a:pPr lvl="0" algn="just" rtl="1"/>
            <a:r>
              <a:rPr lang="ar-LB" sz="2400" b="1" dirty="0"/>
              <a:t>الحصار الإقتصادي وقطع أرزاقهم.</a:t>
            </a:r>
            <a:endParaRPr lang="en-US" sz="2400" b="1" dirty="0"/>
          </a:p>
        </p:txBody>
      </p:sp>
      <p:pic>
        <p:nvPicPr>
          <p:cNvPr id="13" name="Picture 12"/>
          <p:cNvPicPr>
            <a:picLocks noChangeAspect="1"/>
          </p:cNvPicPr>
          <p:nvPr/>
        </p:nvPicPr>
        <p:blipFill>
          <a:blip r:embed="rId8"/>
          <a:stretch>
            <a:fillRect/>
          </a:stretch>
        </p:blipFill>
        <p:spPr>
          <a:xfrm>
            <a:off x="179512" y="5703450"/>
            <a:ext cx="1567415" cy="977641"/>
          </a:xfrm>
          <a:prstGeom prst="rect">
            <a:avLst/>
          </a:prstGeom>
        </p:spPr>
      </p:pic>
    </p:spTree>
    <p:extLst>
      <p:ext uri="{BB962C8B-B14F-4D97-AF65-F5344CB8AC3E}">
        <p14:creationId xmlns:p14="http://schemas.microsoft.com/office/powerpoint/2010/main" val="405546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ppt_x"/>
                                          </p:val>
                                        </p:tav>
                                        <p:tav tm="100000">
                                          <p:val>
                                            <p:strVal val="#ppt_x"/>
                                          </p:val>
                                        </p:tav>
                                      </p:tavLst>
                                    </p:anim>
                                    <p:anim calcmode="lin" valueType="num">
                                      <p:cBhvr additive="base">
                                        <p:cTn id="39" dur="500" fill="hold"/>
                                        <p:tgtEl>
                                          <p:spTgt spid="6"/>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iterate type="wd">
                                    <p:tmPct val="10000"/>
                                  </p:iterate>
                                  <p:childTnLst>
                                    <p:set>
                                      <p:cBhvr>
                                        <p:cTn id="42" dur="1" fill="hold">
                                          <p:stCondLst>
                                            <p:cond delay="0"/>
                                          </p:stCondLst>
                                        </p:cTn>
                                        <p:tgtEl>
                                          <p:spTgt spid="11"/>
                                        </p:tgtEl>
                                        <p:attrNameLst>
                                          <p:attrName>style.visibility</p:attrName>
                                        </p:attrNameLst>
                                      </p:cBhvr>
                                      <p:to>
                                        <p:strVal val="visible"/>
                                      </p:to>
                                    </p:set>
                                    <p:anim calcmode="lin" valueType="num">
                                      <p:cBhvr>
                                        <p:cTn id="43" dur="500" fill="hold"/>
                                        <p:tgtEl>
                                          <p:spTgt spid="11"/>
                                        </p:tgtEl>
                                        <p:attrNameLst>
                                          <p:attrName>ppt_w</p:attrName>
                                        </p:attrNameLst>
                                      </p:cBhvr>
                                      <p:tavLst>
                                        <p:tav tm="0">
                                          <p:val>
                                            <p:fltVal val="0"/>
                                          </p:val>
                                        </p:tav>
                                        <p:tav tm="100000">
                                          <p:val>
                                            <p:strVal val="#ppt_w"/>
                                          </p:val>
                                        </p:tav>
                                      </p:tavLst>
                                    </p:anim>
                                    <p:anim calcmode="lin" valueType="num">
                                      <p:cBhvr>
                                        <p:cTn id="44" dur="500" fill="hold"/>
                                        <p:tgtEl>
                                          <p:spTgt spid="11"/>
                                        </p:tgtEl>
                                        <p:attrNameLst>
                                          <p:attrName>ppt_h</p:attrName>
                                        </p:attrNameLst>
                                      </p:cBhvr>
                                      <p:tavLst>
                                        <p:tav tm="0">
                                          <p:val>
                                            <p:fltVal val="0"/>
                                          </p:val>
                                        </p:tav>
                                        <p:tav tm="100000">
                                          <p:val>
                                            <p:strVal val="#ppt_h"/>
                                          </p:val>
                                        </p:tav>
                                      </p:tavLst>
                                    </p:anim>
                                    <p:animEffect transition="in" filter="fade">
                                      <p:cBhvr>
                                        <p:cTn id="45" dur="500"/>
                                        <p:tgtEl>
                                          <p:spTgt spid="11"/>
                                        </p:tgtEl>
                                      </p:cBhvr>
                                    </p:animEffect>
                                  </p:childTnLst>
                                  <p:subTnLst>
                                    <p:animClr clrSpc="rgb" dir="cw">
                                      <p:cBhvr override="childStyle">
                                        <p:cTn dur="1" fill="hold" display="0" masterRel="nextClick" afterEffect="1"/>
                                        <p:tgtEl>
                                          <p:spTgt spid="11"/>
                                        </p:tgtEl>
                                        <p:attrNameLst>
                                          <p:attrName>ppt_c</p:attrName>
                                        </p:attrNameLst>
                                      </p:cBhvr>
                                      <p:to>
                                        <a:srgbClr val="9900FF"/>
                                      </p:to>
                                    </p:animClr>
                                    <p:audio>
                                      <p:cMediaNode>
                                        <p:cTn display="0" masterRel="sameClick">
                                          <p:stCondLst>
                                            <p:cond evt="begin" delay="0">
                                              <p:tn val="41"/>
                                            </p:cond>
                                          </p:stCondLst>
                                          <p:endCondLst>
                                            <p:cond evt="onStopAudio" delay="0">
                                              <p:tgtEl>
                                                <p:sldTgt/>
                                              </p:tgtEl>
                                            </p:cond>
                                          </p:endCondLst>
                                        </p:cTn>
                                        <p:tgtEl>
                                          <p:sndTgt r:embed="rId3"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3568" y="1266835"/>
            <a:ext cx="7776864" cy="523220"/>
          </a:xfrm>
          <a:prstGeom prst="rect">
            <a:avLst/>
          </a:prstGeom>
          <a:noFill/>
        </p:spPr>
        <p:txBody>
          <a:bodyPr wrap="square" rtlCol="0">
            <a:spAutoFit/>
          </a:bodyPr>
          <a:lstStyle/>
          <a:p>
            <a:pPr lvl="0" algn="just" rtl="1"/>
            <a:r>
              <a:rPr lang="en-US" sz="2400" dirty="0"/>
              <a:t> </a:t>
            </a:r>
            <a:r>
              <a:rPr lang="ar-LB" sz="2400" dirty="0"/>
              <a:t>كان عمر الإمام الهادي (</a:t>
            </a:r>
            <a:r>
              <a:rPr lang="ar-LB" sz="2800" dirty="0"/>
              <a:t>عليه</a:t>
            </a:r>
            <a:r>
              <a:rPr lang="ar-LB" sz="2400" dirty="0"/>
              <a:t> السلام) حينما تسلّم شؤون الإمامة:</a:t>
            </a:r>
            <a:endParaRPr lang="en-US" sz="2400" dirty="0"/>
          </a:p>
        </p:txBody>
      </p:sp>
      <p:sp>
        <p:nvSpPr>
          <p:cNvPr id="4" name="Rectangle: Rounded Corners 3">
            <a:hlinkClick r:id="" action="ppaction://hlinkshowjump?jump=firstslide"/>
            <a:extLst>
              <a:ext uri="{FF2B5EF4-FFF2-40B4-BE49-F238E27FC236}">
                <a16:creationId xmlns:a16="http://schemas.microsoft.com/office/drawing/2014/main" id="{27605D94-62CA-49C4-9BA7-DB35F85491D5}"/>
              </a:ext>
            </a:extLst>
          </p:cNvPr>
          <p:cNvSpPr/>
          <p:nvPr/>
        </p:nvSpPr>
        <p:spPr>
          <a:xfrm>
            <a:off x="6620204" y="5727454"/>
            <a:ext cx="1986130" cy="576936"/>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3" action="ppaction://hlinksldjump"/>
              </a:rPr>
              <a:t>للعودة اضغط هنا</a:t>
            </a:r>
            <a:endParaRPr lang="ar-KW" dirty="0"/>
          </a:p>
        </p:txBody>
      </p:sp>
      <p:sp>
        <p:nvSpPr>
          <p:cNvPr id="2" name="TextBox 1"/>
          <p:cNvSpPr txBox="1"/>
          <p:nvPr/>
        </p:nvSpPr>
        <p:spPr>
          <a:xfrm>
            <a:off x="5268978" y="3965859"/>
            <a:ext cx="2344291" cy="738664"/>
          </a:xfrm>
          <a:prstGeom prst="rect">
            <a:avLst/>
          </a:prstGeom>
          <a:noFill/>
        </p:spPr>
        <p:txBody>
          <a:bodyPr wrap="square" rtlCol="0" anchor="ctr">
            <a:spAutoFit/>
          </a:bodyPr>
          <a:lstStyle/>
          <a:p>
            <a:pPr lvl="0" algn="r" rtl="1"/>
            <a:r>
              <a:rPr lang="ar-LB" sz="2400" b="1" dirty="0"/>
              <a:t>15 سنة.</a:t>
            </a:r>
            <a:endParaRPr lang="en-US" sz="2400" b="1" dirty="0"/>
          </a:p>
          <a:p>
            <a:pPr algn="r"/>
            <a:endParaRPr lang="en-US" dirty="0"/>
          </a:p>
        </p:txBody>
      </p:sp>
      <p:sp>
        <p:nvSpPr>
          <p:cNvPr id="5" name="Rectangle 4"/>
          <p:cNvSpPr/>
          <p:nvPr/>
        </p:nvSpPr>
        <p:spPr>
          <a:xfrm>
            <a:off x="6357196" y="2090595"/>
            <a:ext cx="1204177" cy="461665"/>
          </a:xfrm>
          <a:prstGeom prst="rect">
            <a:avLst/>
          </a:prstGeom>
        </p:spPr>
        <p:txBody>
          <a:bodyPr wrap="none" anchor="ctr">
            <a:spAutoFit/>
          </a:bodyPr>
          <a:lstStyle/>
          <a:p>
            <a:pPr marL="0" lvl="1" algn="r" rtl="1"/>
            <a:r>
              <a:rPr lang="ar-LB" sz="2400" b="1" dirty="0" smtClean="0"/>
              <a:t>6 سنوات.</a:t>
            </a:r>
            <a:endParaRPr lang="en-US" sz="2400" b="1" dirty="0"/>
          </a:p>
        </p:txBody>
      </p:sp>
      <p:sp>
        <p:nvSpPr>
          <p:cNvPr id="6" name="Rectangle 5"/>
          <p:cNvSpPr/>
          <p:nvPr/>
        </p:nvSpPr>
        <p:spPr>
          <a:xfrm>
            <a:off x="6271436" y="3022765"/>
            <a:ext cx="1375698" cy="461665"/>
          </a:xfrm>
          <a:prstGeom prst="rect">
            <a:avLst/>
          </a:prstGeom>
        </p:spPr>
        <p:txBody>
          <a:bodyPr wrap="none" anchor="ctr">
            <a:spAutoFit/>
          </a:bodyPr>
          <a:lstStyle/>
          <a:p>
            <a:pPr algn="r"/>
            <a:r>
              <a:rPr lang="ar-LB" sz="2400" b="1" dirty="0"/>
              <a:t>10 </a:t>
            </a:r>
            <a:r>
              <a:rPr lang="ar-LB" sz="2400" b="1" dirty="0" smtClean="0"/>
              <a:t>سنوات.</a:t>
            </a:r>
            <a:endParaRPr lang="en-US" sz="2400" b="1" dirty="0"/>
          </a:p>
        </p:txBody>
      </p:sp>
      <p:pic>
        <p:nvPicPr>
          <p:cNvPr id="13" name="Picture 12"/>
          <p:cNvPicPr>
            <a:picLocks noChangeAspect="1"/>
          </p:cNvPicPr>
          <p:nvPr/>
        </p:nvPicPr>
        <p:blipFill>
          <a:blip r:embed="rId4"/>
          <a:stretch>
            <a:fillRect/>
          </a:stretch>
        </p:blipFill>
        <p:spPr>
          <a:xfrm>
            <a:off x="7956376" y="2057972"/>
            <a:ext cx="342975" cy="482719"/>
          </a:xfrm>
          <a:prstGeom prst="rect">
            <a:avLst/>
          </a:prstGeom>
        </p:spPr>
      </p:pic>
      <p:pic>
        <p:nvPicPr>
          <p:cNvPr id="14" name="Picture 13"/>
          <p:cNvPicPr>
            <a:picLocks noChangeAspect="1"/>
          </p:cNvPicPr>
          <p:nvPr/>
        </p:nvPicPr>
        <p:blipFill>
          <a:blip r:embed="rId5"/>
          <a:stretch>
            <a:fillRect/>
          </a:stretch>
        </p:blipFill>
        <p:spPr>
          <a:xfrm>
            <a:off x="7955519" y="4079754"/>
            <a:ext cx="342975" cy="482719"/>
          </a:xfrm>
          <a:prstGeom prst="rect">
            <a:avLst/>
          </a:prstGeom>
        </p:spPr>
      </p:pic>
      <p:pic>
        <p:nvPicPr>
          <p:cNvPr id="15" name="Picture 14"/>
          <p:cNvPicPr>
            <a:picLocks noChangeAspect="1"/>
          </p:cNvPicPr>
          <p:nvPr/>
        </p:nvPicPr>
        <p:blipFill>
          <a:blip r:embed="rId6"/>
          <a:stretch>
            <a:fillRect/>
          </a:stretch>
        </p:blipFill>
        <p:spPr>
          <a:xfrm>
            <a:off x="7955519" y="3068931"/>
            <a:ext cx="342975" cy="482719"/>
          </a:xfrm>
          <a:prstGeom prst="rect">
            <a:avLst/>
          </a:prstGeom>
        </p:spPr>
      </p:pic>
      <p:sp>
        <p:nvSpPr>
          <p:cNvPr id="16" name="TextBox 15"/>
          <p:cNvSpPr txBox="1"/>
          <p:nvPr/>
        </p:nvSpPr>
        <p:spPr>
          <a:xfrm>
            <a:off x="5102270" y="231408"/>
            <a:ext cx="3816424" cy="830997"/>
          </a:xfrm>
          <a:prstGeom prst="rect">
            <a:avLst/>
          </a:prstGeom>
          <a:noFill/>
        </p:spPr>
        <p:txBody>
          <a:bodyPr wrap="square" rtlCol="0">
            <a:spAutoFit/>
          </a:bodyPr>
          <a:lstStyle/>
          <a:p>
            <a:pPr algn="r" rtl="1"/>
            <a:r>
              <a:rPr lang="ar-KW" sz="4800" dirty="0">
                <a:solidFill>
                  <a:srgbClr val="7030A0"/>
                </a:solidFill>
              </a:rPr>
              <a:t>السؤال </a:t>
            </a:r>
            <a:r>
              <a:rPr lang="ar-LB" sz="4800" dirty="0" smtClean="0">
                <a:solidFill>
                  <a:srgbClr val="7030A0"/>
                </a:solidFill>
              </a:rPr>
              <a:t>الأول</a:t>
            </a:r>
            <a:endParaRPr lang="en-US" sz="4800" dirty="0">
              <a:solidFill>
                <a:srgbClr val="7030A0"/>
              </a:solidFill>
            </a:endParaRPr>
          </a:p>
        </p:txBody>
      </p:sp>
      <p:pic>
        <p:nvPicPr>
          <p:cNvPr id="17" name="Picture 16"/>
          <p:cNvPicPr>
            <a:picLocks noChangeAspect="1"/>
          </p:cNvPicPr>
          <p:nvPr/>
        </p:nvPicPr>
        <p:blipFill>
          <a:blip r:embed="rId7"/>
          <a:stretch>
            <a:fillRect/>
          </a:stretch>
        </p:blipFill>
        <p:spPr>
          <a:xfrm>
            <a:off x="179512" y="5326749"/>
            <a:ext cx="1567415" cy="977641"/>
          </a:xfrm>
          <a:prstGeom prst="rect">
            <a:avLst/>
          </a:prstGeom>
        </p:spPr>
      </p:pic>
      <p:sp>
        <p:nvSpPr>
          <p:cNvPr id="18" name="Rectangle 17"/>
          <p:cNvSpPr/>
          <p:nvPr/>
        </p:nvSpPr>
        <p:spPr>
          <a:xfrm>
            <a:off x="-1548680" y="2119251"/>
            <a:ext cx="1204177" cy="461665"/>
          </a:xfrm>
          <a:prstGeom prst="rect">
            <a:avLst/>
          </a:prstGeom>
        </p:spPr>
        <p:txBody>
          <a:bodyPr wrap="none" anchor="ctr">
            <a:spAutoFit/>
          </a:bodyPr>
          <a:lstStyle/>
          <a:p>
            <a:pPr marL="0" lvl="1" algn="r" rtl="1"/>
            <a:r>
              <a:rPr lang="ar-LB" sz="2400" b="1" dirty="0" smtClean="0">
                <a:solidFill>
                  <a:srgbClr val="7030A0"/>
                </a:solidFill>
              </a:rPr>
              <a:t>6 سنوات.</a:t>
            </a:r>
            <a:endParaRPr lang="en-US" sz="2400"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500" fill="hold"/>
                                        <p:tgtEl>
                                          <p:spTgt spid="15"/>
                                        </p:tgtEl>
                                        <p:attrNameLst>
                                          <p:attrName>ppt_x</p:attrName>
                                        </p:attrNameLst>
                                      </p:cBhvr>
                                      <p:tavLst>
                                        <p:tav tm="0">
                                          <p:val>
                                            <p:strVal val="#ppt_x"/>
                                          </p:val>
                                        </p:tav>
                                        <p:tav tm="100000">
                                          <p:val>
                                            <p:strVal val="#ppt_x"/>
                                          </p:val>
                                        </p:tav>
                                      </p:tavLst>
                                    </p:anim>
                                    <p:anim calcmode="lin" valueType="num">
                                      <p:cBhvr additive="base">
                                        <p:cTn id="27" dur="500" fill="hold"/>
                                        <p:tgtEl>
                                          <p:spTgt spid="15"/>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Effect transition="in" filter="fade">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additive="base">
                                        <p:cTn id="38" dur="500" fill="hold"/>
                                        <p:tgtEl>
                                          <p:spTgt spid="14"/>
                                        </p:tgtEl>
                                        <p:attrNameLst>
                                          <p:attrName>ppt_x</p:attrName>
                                        </p:attrNameLst>
                                      </p:cBhvr>
                                      <p:tavLst>
                                        <p:tav tm="0">
                                          <p:val>
                                            <p:strVal val="#ppt_x"/>
                                          </p:val>
                                        </p:tav>
                                        <p:tav tm="100000">
                                          <p:val>
                                            <p:strVal val="#ppt_x"/>
                                          </p:val>
                                        </p:tav>
                                      </p:tavLst>
                                    </p:anim>
                                    <p:anim calcmode="lin" valueType="num">
                                      <p:cBhvr additive="base">
                                        <p:cTn id="39" dur="500" fill="hold"/>
                                        <p:tgtEl>
                                          <p:spTgt spid="14"/>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iterate type="wd">
                                    <p:tmPct val="10000"/>
                                  </p:iterate>
                                  <p:childTnLst>
                                    <p:set>
                                      <p:cBhvr>
                                        <p:cTn id="42" dur="1" fill="hold">
                                          <p:stCondLst>
                                            <p:cond delay="0"/>
                                          </p:stCondLst>
                                        </p:cTn>
                                        <p:tgtEl>
                                          <p:spTgt spid="2"/>
                                        </p:tgtEl>
                                        <p:attrNameLst>
                                          <p:attrName>style.visibility</p:attrName>
                                        </p:attrNameLst>
                                      </p:cBhvr>
                                      <p:to>
                                        <p:strVal val="visible"/>
                                      </p:to>
                                    </p:set>
                                    <p:anim calcmode="lin" valueType="num">
                                      <p:cBhvr>
                                        <p:cTn id="43" dur="500" fill="hold"/>
                                        <p:tgtEl>
                                          <p:spTgt spid="2"/>
                                        </p:tgtEl>
                                        <p:attrNameLst>
                                          <p:attrName>ppt_w</p:attrName>
                                        </p:attrNameLst>
                                      </p:cBhvr>
                                      <p:tavLst>
                                        <p:tav tm="0">
                                          <p:val>
                                            <p:fltVal val="0"/>
                                          </p:val>
                                        </p:tav>
                                        <p:tav tm="100000">
                                          <p:val>
                                            <p:strVal val="#ppt_w"/>
                                          </p:val>
                                        </p:tav>
                                      </p:tavLst>
                                    </p:anim>
                                    <p:anim calcmode="lin" valueType="num">
                                      <p:cBhvr>
                                        <p:cTn id="44" dur="500" fill="hold"/>
                                        <p:tgtEl>
                                          <p:spTgt spid="2"/>
                                        </p:tgtEl>
                                        <p:attrNameLst>
                                          <p:attrName>ppt_h</p:attrName>
                                        </p:attrNameLst>
                                      </p:cBhvr>
                                      <p:tavLst>
                                        <p:tav tm="0">
                                          <p:val>
                                            <p:fltVal val="0"/>
                                          </p:val>
                                        </p:tav>
                                        <p:tav tm="100000">
                                          <p:val>
                                            <p:strVal val="#ppt_h"/>
                                          </p:val>
                                        </p:tav>
                                      </p:tavLst>
                                    </p:anim>
                                    <p:animEffect transition="in" filter="fade">
                                      <p:cBhvr>
                                        <p:cTn id="45" dur="500"/>
                                        <p:tgtEl>
                                          <p:spTgt spid="2"/>
                                        </p:tgtEl>
                                      </p:cBhvr>
                                    </p:animEffect>
                                  </p:childTnLst>
                                  <p:subTnLst>
                                    <p:animClr clrSpc="rgb" dir="cw">
                                      <p:cBhvr override="childStyle">
                                        <p:cTn dur="1" fill="hold" display="0" masterRel="nextClick" afterEffect="1"/>
                                        <p:tgtEl>
                                          <p:spTgt spid="2"/>
                                        </p:tgtEl>
                                        <p:attrNameLst>
                                          <p:attrName>ppt_c</p:attrName>
                                        </p:attrNameLst>
                                      </p:cBhvr>
                                      <p:to>
                                        <a:srgbClr val="9900FF"/>
                                      </p:to>
                                    </p:animClr>
                                    <p:audio>
                                      <p:cMediaNode>
                                        <p:cTn display="0" masterRel="sameClick">
                                          <p:stCondLst>
                                            <p:cond evt="begin" delay="0">
                                              <p:tn val="41"/>
                                            </p:cond>
                                          </p:stCondLst>
                                          <p:endCondLst>
                                            <p:cond evt="onStopAudio" delay="0">
                                              <p:tgtEl>
                                                <p:sldTgt/>
                                              </p:tgtEl>
                                            </p:cond>
                                          </p:endCondLst>
                                        </p:cTn>
                                        <p:tgtEl>
                                          <p:sndTgt r:embed="rId2" name="bomb.wav"/>
                                        </p:tgtEl>
                                      </p:cMediaNode>
                                    </p:audio>
                                  </p:subTnLst>
                                </p:cTn>
                              </p:par>
                            </p:childTnLst>
                          </p:cTn>
                        </p:par>
                        <p:par>
                          <p:cTn id="46" fill="hold">
                            <p:stCondLst>
                              <p:cond delay="1100"/>
                            </p:stCondLst>
                            <p:childTnLst>
                              <p:par>
                                <p:cTn id="47" presetID="53" presetClass="entr" presetSubtype="16"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p:cTn id="49" dur="500" fill="hold"/>
                                        <p:tgtEl>
                                          <p:spTgt spid="18"/>
                                        </p:tgtEl>
                                        <p:attrNameLst>
                                          <p:attrName>ppt_w</p:attrName>
                                        </p:attrNameLst>
                                      </p:cBhvr>
                                      <p:tavLst>
                                        <p:tav tm="0">
                                          <p:val>
                                            <p:fltVal val="0"/>
                                          </p:val>
                                        </p:tav>
                                        <p:tav tm="100000">
                                          <p:val>
                                            <p:strVal val="#ppt_w"/>
                                          </p:val>
                                        </p:tav>
                                      </p:tavLst>
                                    </p:anim>
                                    <p:anim calcmode="lin" valueType="num">
                                      <p:cBhvr>
                                        <p:cTn id="50" dur="500" fill="hold"/>
                                        <p:tgtEl>
                                          <p:spTgt spid="18"/>
                                        </p:tgtEl>
                                        <p:attrNameLst>
                                          <p:attrName>ppt_h</p:attrName>
                                        </p:attrNameLst>
                                      </p:cBhvr>
                                      <p:tavLst>
                                        <p:tav tm="0">
                                          <p:val>
                                            <p:fltVal val="0"/>
                                          </p:val>
                                        </p:tav>
                                        <p:tav tm="100000">
                                          <p:val>
                                            <p:strVal val="#ppt_h"/>
                                          </p:val>
                                        </p:tav>
                                      </p:tavLst>
                                    </p:anim>
                                    <p:animEffect transition="in" filter="fade">
                                      <p:cBhvr>
                                        <p:cTn id="51" dur="50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63" presetClass="path" presetSubtype="0" accel="50000" decel="50000" fill="hold" nodeType="clickEffect">
                                  <p:stCondLst>
                                    <p:cond delay="0"/>
                                  </p:stCondLst>
                                  <p:childTnLst>
                                    <p:animMotion origin="layout" path="M -2.77778E-6 -2.59259E-6 L 0.70903 -0.01134 " pathEditMode="relative" rAng="0" ptsTypes="AA">
                                      <p:cBhvr>
                                        <p:cTn id="55" dur="2000" fill="hold"/>
                                        <p:tgtEl>
                                          <p:spTgt spid="18">
                                            <p:txEl>
                                              <p:pRg st="0" end="0"/>
                                            </p:txEl>
                                          </p:spTgt>
                                        </p:tgtEl>
                                        <p:attrNameLst>
                                          <p:attrName>ppt_x</p:attrName>
                                          <p:attrName>ppt_y</p:attrName>
                                        </p:attrNameLst>
                                      </p:cBhvr>
                                      <p:rCtr x="35451" y="-57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5" grpId="0"/>
      <p:bldP spid="6"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81896" y="1249750"/>
            <a:ext cx="8050544" cy="1200329"/>
          </a:xfrm>
          <a:prstGeom prst="rect">
            <a:avLst/>
          </a:prstGeom>
          <a:noFill/>
        </p:spPr>
        <p:txBody>
          <a:bodyPr wrap="square" rtlCol="0">
            <a:spAutoFit/>
          </a:bodyPr>
          <a:lstStyle/>
          <a:p>
            <a:pPr lvl="0" algn="just" rtl="1"/>
            <a:r>
              <a:rPr lang="en-US" sz="2400" dirty="0"/>
              <a:t> </a:t>
            </a:r>
            <a:r>
              <a:rPr lang="ar-LB" sz="2400" dirty="0"/>
              <a:t>من المقصود بقول الإمام الهادي (عليه السلام): "لا تغترّوا بهؤلاءِ فهم أولياءُ الشيطان، وماحِقو دعائمِ الدين، إحترفوا الزهد للراحة، وتهجّدوا لإيقاع الناس في الأغلال":</a:t>
            </a:r>
            <a:endParaRPr lang="en-US" sz="2400" dirty="0"/>
          </a:p>
        </p:txBody>
      </p:sp>
      <p:sp>
        <p:nvSpPr>
          <p:cNvPr id="4" name="Rectangle: Rounded Corners 3">
            <a:hlinkClick r:id="" action="ppaction://hlinkshowjump?jump=firstslide"/>
            <a:extLst>
              <a:ext uri="{FF2B5EF4-FFF2-40B4-BE49-F238E27FC236}">
                <a16:creationId xmlns:a16="http://schemas.microsoft.com/office/drawing/2014/main" id="{6F5A45D0-0CE2-4C95-9365-726FF760984C}"/>
              </a:ext>
            </a:extLst>
          </p:cNvPr>
          <p:cNvSpPr/>
          <p:nvPr/>
        </p:nvSpPr>
        <p:spPr>
          <a:xfrm>
            <a:off x="6805134" y="5849758"/>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2" action="ppaction://hlinksldjump"/>
              </a:rPr>
              <a:t>للعودة اضغط هنا</a:t>
            </a:r>
            <a:endParaRPr lang="ar-KW" dirty="0"/>
          </a:p>
        </p:txBody>
      </p:sp>
      <p:sp>
        <p:nvSpPr>
          <p:cNvPr id="2" name="Rectangle 1"/>
          <p:cNvSpPr/>
          <p:nvPr/>
        </p:nvSpPr>
        <p:spPr>
          <a:xfrm>
            <a:off x="6459921" y="4768712"/>
            <a:ext cx="1338278" cy="461665"/>
          </a:xfrm>
          <a:prstGeom prst="rect">
            <a:avLst/>
          </a:prstGeom>
        </p:spPr>
        <p:txBody>
          <a:bodyPr wrap="square">
            <a:spAutoFit/>
          </a:bodyPr>
          <a:lstStyle/>
          <a:p>
            <a:pPr lvl="1" indent="-336550" algn="just" rtl="1"/>
            <a:r>
              <a:rPr lang="ar-LB" sz="2400" b="1" dirty="0"/>
              <a:t>الزنادقة</a:t>
            </a:r>
            <a:r>
              <a:rPr lang="ar-LB" dirty="0"/>
              <a:t>.</a:t>
            </a:r>
            <a:endParaRPr lang="en-US" dirty="0"/>
          </a:p>
        </p:txBody>
      </p:sp>
      <p:sp>
        <p:nvSpPr>
          <p:cNvPr id="5" name="TextBox 4"/>
          <p:cNvSpPr txBox="1"/>
          <p:nvPr/>
        </p:nvSpPr>
        <p:spPr>
          <a:xfrm>
            <a:off x="-90763" y="341948"/>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a:t>
            </a:r>
            <a:r>
              <a:rPr lang="ar-LB" sz="4800" dirty="0"/>
              <a:t>الثاني</a:t>
            </a:r>
            <a:endParaRPr lang="en-US" sz="4800" dirty="0"/>
          </a:p>
        </p:txBody>
      </p:sp>
      <p:pic>
        <p:nvPicPr>
          <p:cNvPr id="6" name="Picture 5"/>
          <p:cNvPicPr>
            <a:picLocks noChangeAspect="1"/>
          </p:cNvPicPr>
          <p:nvPr/>
        </p:nvPicPr>
        <p:blipFill>
          <a:blip r:embed="rId3"/>
          <a:stretch>
            <a:fillRect/>
          </a:stretch>
        </p:blipFill>
        <p:spPr>
          <a:xfrm>
            <a:off x="7956376" y="2655653"/>
            <a:ext cx="342975" cy="482719"/>
          </a:xfrm>
          <a:prstGeom prst="rect">
            <a:avLst/>
          </a:prstGeom>
        </p:spPr>
      </p:pic>
      <p:pic>
        <p:nvPicPr>
          <p:cNvPr id="7" name="Picture 6"/>
          <p:cNvPicPr>
            <a:picLocks noChangeAspect="1"/>
          </p:cNvPicPr>
          <p:nvPr/>
        </p:nvPicPr>
        <p:blipFill>
          <a:blip r:embed="rId4"/>
          <a:stretch>
            <a:fillRect/>
          </a:stretch>
        </p:blipFill>
        <p:spPr>
          <a:xfrm>
            <a:off x="7955519" y="4677435"/>
            <a:ext cx="342975" cy="482719"/>
          </a:xfrm>
          <a:prstGeom prst="rect">
            <a:avLst/>
          </a:prstGeom>
        </p:spPr>
      </p:pic>
      <p:pic>
        <p:nvPicPr>
          <p:cNvPr id="8" name="Picture 7"/>
          <p:cNvPicPr>
            <a:picLocks noChangeAspect="1"/>
          </p:cNvPicPr>
          <p:nvPr/>
        </p:nvPicPr>
        <p:blipFill>
          <a:blip r:embed="rId5"/>
          <a:stretch>
            <a:fillRect/>
          </a:stretch>
        </p:blipFill>
        <p:spPr>
          <a:xfrm>
            <a:off x="7955519" y="3666612"/>
            <a:ext cx="342975" cy="482719"/>
          </a:xfrm>
          <a:prstGeom prst="rect">
            <a:avLst/>
          </a:prstGeom>
        </p:spPr>
      </p:pic>
      <p:sp>
        <p:nvSpPr>
          <p:cNvPr id="9" name="Rectangle 8"/>
          <p:cNvSpPr/>
          <p:nvPr/>
        </p:nvSpPr>
        <p:spPr>
          <a:xfrm>
            <a:off x="5295086" y="2664834"/>
            <a:ext cx="2662908" cy="461665"/>
          </a:xfrm>
          <a:prstGeom prst="rect">
            <a:avLst/>
          </a:prstGeom>
        </p:spPr>
        <p:txBody>
          <a:bodyPr wrap="none">
            <a:spAutoFit/>
          </a:bodyPr>
          <a:lstStyle/>
          <a:p>
            <a:pPr lvl="1" indent="-336550" algn="just" rtl="1"/>
            <a:r>
              <a:rPr lang="ar-LB" sz="2400" b="1" dirty="0"/>
              <a:t>أعوان السلطة العباسيّة.</a:t>
            </a:r>
            <a:endParaRPr lang="en-US" sz="2400" b="1" dirty="0"/>
          </a:p>
        </p:txBody>
      </p:sp>
      <p:sp>
        <p:nvSpPr>
          <p:cNvPr id="10" name="Rectangle 9"/>
          <p:cNvSpPr/>
          <p:nvPr/>
        </p:nvSpPr>
        <p:spPr>
          <a:xfrm>
            <a:off x="6727073" y="3717983"/>
            <a:ext cx="1071126" cy="461665"/>
          </a:xfrm>
          <a:prstGeom prst="rect">
            <a:avLst/>
          </a:prstGeom>
        </p:spPr>
        <p:txBody>
          <a:bodyPr wrap="none">
            <a:spAutoFit/>
          </a:bodyPr>
          <a:lstStyle/>
          <a:p>
            <a:pPr marL="53975" lvl="1" indent="-53975" algn="just" rtl="1"/>
            <a:r>
              <a:rPr lang="ar-LB" sz="2400" b="1" dirty="0" smtClean="0"/>
              <a:t>الصوفية</a:t>
            </a:r>
            <a:r>
              <a:rPr lang="ar-LB" dirty="0" smtClean="0"/>
              <a:t>.</a:t>
            </a:r>
            <a:endParaRPr lang="en-US" dirty="0"/>
          </a:p>
        </p:txBody>
      </p:sp>
      <p:sp>
        <p:nvSpPr>
          <p:cNvPr id="11" name="Rectangle 10"/>
          <p:cNvSpPr/>
          <p:nvPr/>
        </p:nvSpPr>
        <p:spPr>
          <a:xfrm>
            <a:off x="-2367002" y="3126499"/>
            <a:ext cx="1342035" cy="584775"/>
          </a:xfrm>
          <a:prstGeom prst="rect">
            <a:avLst/>
          </a:prstGeom>
        </p:spPr>
        <p:txBody>
          <a:bodyPr wrap="none">
            <a:spAutoFit/>
          </a:bodyPr>
          <a:lstStyle/>
          <a:p>
            <a:pPr lvl="1" indent="-396875" algn="just" rtl="1"/>
            <a:r>
              <a:rPr lang="ar-LB" sz="3200" b="1" dirty="0">
                <a:solidFill>
                  <a:srgbClr val="7030A0"/>
                </a:solidFill>
              </a:rPr>
              <a:t>الصوفية</a:t>
            </a:r>
            <a:endParaRPr lang="en-US" dirty="0">
              <a:solidFill>
                <a:srgbClr val="7030A0"/>
              </a:solidFill>
            </a:endParaRPr>
          </a:p>
        </p:txBody>
      </p:sp>
      <p:pic>
        <p:nvPicPr>
          <p:cNvPr id="12" name="Picture 11"/>
          <p:cNvPicPr>
            <a:picLocks noChangeAspect="1"/>
          </p:cNvPicPr>
          <p:nvPr/>
        </p:nvPicPr>
        <p:blipFill>
          <a:blip r:embed="rId6"/>
          <a:stretch>
            <a:fillRect/>
          </a:stretch>
        </p:blipFill>
        <p:spPr>
          <a:xfrm>
            <a:off x="179512" y="5593069"/>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53" presetClass="entr" presetSubtype="16"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500" fill="hold"/>
                                        <p:tgtEl>
                                          <p:spTgt spid="10"/>
                                        </p:tgtEl>
                                        <p:attrNameLst>
                                          <p:attrName>ppt_w</p:attrName>
                                        </p:attrNameLst>
                                      </p:cBhvr>
                                      <p:tavLst>
                                        <p:tav tm="0">
                                          <p:val>
                                            <p:fltVal val="0"/>
                                          </p:val>
                                        </p:tav>
                                        <p:tav tm="100000">
                                          <p:val>
                                            <p:strVal val="#ppt_w"/>
                                          </p:val>
                                        </p:tav>
                                      </p:tavLst>
                                    </p:anim>
                                    <p:anim calcmode="lin" valueType="num">
                                      <p:cBhvr>
                                        <p:cTn id="25" dur="500" fill="hold"/>
                                        <p:tgtEl>
                                          <p:spTgt spid="10"/>
                                        </p:tgtEl>
                                        <p:attrNameLst>
                                          <p:attrName>ppt_h</p:attrName>
                                        </p:attrNameLst>
                                      </p:cBhvr>
                                      <p:tavLst>
                                        <p:tav tm="0">
                                          <p:val>
                                            <p:fltVal val="0"/>
                                          </p:val>
                                        </p:tav>
                                        <p:tav tm="100000">
                                          <p:val>
                                            <p:strVal val="#ppt_h"/>
                                          </p:val>
                                        </p:tav>
                                      </p:tavLst>
                                    </p:anim>
                                    <p:animEffect transition="in" filter="fade">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par>
                                <p:cTn id="33" presetID="53" presetClass="entr" presetSubtype="16" fill="hold" grpId="0" nodeType="with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p:cTn id="35" dur="500" fill="hold"/>
                                        <p:tgtEl>
                                          <p:spTgt spid="2"/>
                                        </p:tgtEl>
                                        <p:attrNameLst>
                                          <p:attrName>ppt_w</p:attrName>
                                        </p:attrNameLst>
                                      </p:cBhvr>
                                      <p:tavLst>
                                        <p:tav tm="0">
                                          <p:val>
                                            <p:fltVal val="0"/>
                                          </p:val>
                                        </p:tav>
                                        <p:tav tm="100000">
                                          <p:val>
                                            <p:strVal val="#ppt_w"/>
                                          </p:val>
                                        </p:tav>
                                      </p:tavLst>
                                    </p:anim>
                                    <p:anim calcmode="lin" valueType="num">
                                      <p:cBhvr>
                                        <p:cTn id="36" dur="500" fill="hold"/>
                                        <p:tgtEl>
                                          <p:spTgt spid="2"/>
                                        </p:tgtEl>
                                        <p:attrNameLst>
                                          <p:attrName>ppt_h</p:attrName>
                                        </p:attrNameLst>
                                      </p:cBhvr>
                                      <p:tavLst>
                                        <p:tav tm="0">
                                          <p:val>
                                            <p:fltVal val="0"/>
                                          </p:val>
                                        </p:tav>
                                        <p:tav tm="100000">
                                          <p:val>
                                            <p:strVal val="#ppt_h"/>
                                          </p:val>
                                        </p:tav>
                                      </p:tavLst>
                                    </p:anim>
                                    <p:animEffect transition="in" filter="fade">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35" presetClass="path" presetSubtype="0" accel="50000" decel="50000" fill="hold" grpId="0" nodeType="clickEffect">
                                  <p:stCondLst>
                                    <p:cond delay="0"/>
                                  </p:stCondLst>
                                  <p:childTnLst>
                                    <p:animMotion origin="layout" path="M -0.11979 -0.01458 L 0.69115 0.03681 " pathEditMode="relative" rAng="0" ptsTypes="AA">
                                      <p:cBhvr>
                                        <p:cTn id="41" dur="2000" fill="hold"/>
                                        <p:tgtEl>
                                          <p:spTgt spid="11"/>
                                        </p:tgtEl>
                                        <p:attrNameLst>
                                          <p:attrName>ppt_x</p:attrName>
                                          <p:attrName>ppt_y</p:attrName>
                                        </p:attrNameLst>
                                      </p:cBhvr>
                                      <p:rCtr x="40538" y="25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hlinkClick r:id="" action="ppaction://hlinkshowjump?jump=firstslide"/>
            <a:extLst>
              <a:ext uri="{FF2B5EF4-FFF2-40B4-BE49-F238E27FC236}">
                <a16:creationId xmlns:a16="http://schemas.microsoft.com/office/drawing/2014/main" id="{04C9E29B-3554-4EAE-A61F-80F1B91D6358}"/>
              </a:ext>
            </a:extLst>
          </p:cNvPr>
          <p:cNvSpPr/>
          <p:nvPr/>
        </p:nvSpPr>
        <p:spPr>
          <a:xfrm>
            <a:off x="6631723" y="5943914"/>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4" action="ppaction://hlinksldjump"/>
              </a:rPr>
              <a:t>للعودة اضغط هنا</a:t>
            </a:r>
            <a:endParaRPr lang="ar-KW" dirty="0"/>
          </a:p>
        </p:txBody>
      </p:sp>
      <p:sp>
        <p:nvSpPr>
          <p:cNvPr id="5" name="TextBox 4"/>
          <p:cNvSpPr txBox="1"/>
          <p:nvPr/>
        </p:nvSpPr>
        <p:spPr>
          <a:xfrm>
            <a:off x="-108520" y="249374"/>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a:t>
            </a:r>
            <a:r>
              <a:rPr lang="ar-LB" sz="4800" dirty="0"/>
              <a:t>الثالث</a:t>
            </a:r>
            <a:endParaRPr lang="en-US" sz="4800" dirty="0"/>
          </a:p>
        </p:txBody>
      </p:sp>
      <p:pic>
        <p:nvPicPr>
          <p:cNvPr id="6" name="Picture 5"/>
          <p:cNvPicPr>
            <a:picLocks noChangeAspect="1"/>
          </p:cNvPicPr>
          <p:nvPr/>
        </p:nvPicPr>
        <p:blipFill>
          <a:blip r:embed="rId5"/>
          <a:stretch>
            <a:fillRect/>
          </a:stretch>
        </p:blipFill>
        <p:spPr>
          <a:xfrm>
            <a:off x="7956376" y="2274759"/>
            <a:ext cx="342975" cy="482719"/>
          </a:xfrm>
          <a:prstGeom prst="rect">
            <a:avLst/>
          </a:prstGeom>
        </p:spPr>
      </p:pic>
      <p:pic>
        <p:nvPicPr>
          <p:cNvPr id="7" name="Picture 6"/>
          <p:cNvPicPr>
            <a:picLocks noChangeAspect="1"/>
          </p:cNvPicPr>
          <p:nvPr/>
        </p:nvPicPr>
        <p:blipFill>
          <a:blip r:embed="rId6"/>
          <a:stretch>
            <a:fillRect/>
          </a:stretch>
        </p:blipFill>
        <p:spPr>
          <a:xfrm>
            <a:off x="7955519" y="4296541"/>
            <a:ext cx="342975" cy="482719"/>
          </a:xfrm>
          <a:prstGeom prst="rect">
            <a:avLst/>
          </a:prstGeom>
        </p:spPr>
      </p:pic>
      <p:pic>
        <p:nvPicPr>
          <p:cNvPr id="8" name="Picture 7"/>
          <p:cNvPicPr>
            <a:picLocks noChangeAspect="1"/>
          </p:cNvPicPr>
          <p:nvPr/>
        </p:nvPicPr>
        <p:blipFill>
          <a:blip r:embed="rId7"/>
          <a:stretch>
            <a:fillRect/>
          </a:stretch>
        </p:blipFill>
        <p:spPr>
          <a:xfrm>
            <a:off x="7955519" y="3285718"/>
            <a:ext cx="342975" cy="482719"/>
          </a:xfrm>
          <a:prstGeom prst="rect">
            <a:avLst/>
          </a:prstGeom>
        </p:spPr>
      </p:pic>
      <p:sp>
        <p:nvSpPr>
          <p:cNvPr id="9" name="Rectangle 8"/>
          <p:cNvSpPr/>
          <p:nvPr/>
        </p:nvSpPr>
        <p:spPr>
          <a:xfrm>
            <a:off x="395536" y="1042163"/>
            <a:ext cx="7902958" cy="830997"/>
          </a:xfrm>
          <a:prstGeom prst="rect">
            <a:avLst/>
          </a:prstGeom>
        </p:spPr>
        <p:txBody>
          <a:bodyPr wrap="square">
            <a:spAutoFit/>
          </a:bodyPr>
          <a:lstStyle/>
          <a:p>
            <a:pPr marR="0" lvl="0" algn="just" rtl="1">
              <a:spcBef>
                <a:spcPts val="0"/>
              </a:spcBef>
              <a:spcAft>
                <a:spcPts val="0"/>
              </a:spcAft>
              <a:tabLst>
                <a:tab pos="228600" algn="l"/>
              </a:tabLst>
            </a:pPr>
            <a:r>
              <a:rPr lang="ar-LB" sz="2400" dirty="0"/>
              <a:t> استدعى المتوكّل العباسي الإمام الهادي (عليه السلام) من المدينة المنورة إلى سامراء:</a:t>
            </a:r>
            <a:endParaRPr lang="en-US" sz="2400" dirty="0"/>
          </a:p>
        </p:txBody>
      </p:sp>
      <p:sp>
        <p:nvSpPr>
          <p:cNvPr id="10" name="Rectangle 9"/>
          <p:cNvSpPr/>
          <p:nvPr/>
        </p:nvSpPr>
        <p:spPr>
          <a:xfrm>
            <a:off x="1969585" y="2285285"/>
            <a:ext cx="5985934" cy="461665"/>
          </a:xfrm>
          <a:prstGeom prst="rect">
            <a:avLst/>
          </a:prstGeom>
        </p:spPr>
        <p:txBody>
          <a:bodyPr wrap="none">
            <a:spAutoFit/>
          </a:bodyPr>
          <a:lstStyle/>
          <a:p>
            <a:pPr lvl="0" algn="r" rtl="1"/>
            <a:r>
              <a:rPr lang="ar-LB" sz="2400" b="1" dirty="0"/>
              <a:t> لإبعاده عن شيعته ووضعه تحت المراقبة والإقامة الجبرية.</a:t>
            </a:r>
            <a:endParaRPr lang="en-US" sz="2400" b="1" dirty="0"/>
          </a:p>
        </p:txBody>
      </p:sp>
      <p:sp>
        <p:nvSpPr>
          <p:cNvPr id="11" name="Rectangle 10"/>
          <p:cNvSpPr/>
          <p:nvPr/>
        </p:nvSpPr>
        <p:spPr>
          <a:xfrm>
            <a:off x="1900691" y="3244153"/>
            <a:ext cx="6054828" cy="461665"/>
          </a:xfrm>
          <a:prstGeom prst="rect">
            <a:avLst/>
          </a:prstGeom>
        </p:spPr>
        <p:txBody>
          <a:bodyPr wrap="square">
            <a:spAutoFit/>
          </a:bodyPr>
          <a:lstStyle/>
          <a:p>
            <a:pPr lvl="1" indent="-403225" algn="just" rtl="1"/>
            <a:r>
              <a:rPr lang="ar-LB" sz="2400" b="1" dirty="0"/>
              <a:t>خوفًا من محبّة الناس والتفافهم حوله.</a:t>
            </a:r>
            <a:endParaRPr lang="en-US" sz="2400" b="1" dirty="0"/>
          </a:p>
        </p:txBody>
      </p:sp>
      <p:sp>
        <p:nvSpPr>
          <p:cNvPr id="12" name="TextBox 11"/>
          <p:cNvSpPr txBox="1"/>
          <p:nvPr/>
        </p:nvSpPr>
        <p:spPr>
          <a:xfrm>
            <a:off x="5436096" y="4405700"/>
            <a:ext cx="2344291" cy="461665"/>
          </a:xfrm>
          <a:prstGeom prst="rect">
            <a:avLst/>
          </a:prstGeom>
          <a:noFill/>
        </p:spPr>
        <p:txBody>
          <a:bodyPr wrap="square" rtlCol="0" anchor="ctr">
            <a:spAutoFit/>
          </a:bodyPr>
          <a:lstStyle/>
          <a:p>
            <a:pPr lvl="1" indent="-457200" algn="r" rtl="1"/>
            <a:r>
              <a:rPr lang="ar-LB" sz="2400" b="1" dirty="0"/>
              <a:t>الإجابتان صحيحتان</a:t>
            </a:r>
            <a:r>
              <a:rPr lang="ar-LB" sz="2400" b="1" dirty="0" smtClean="0"/>
              <a:t>.</a:t>
            </a:r>
            <a:endParaRPr lang="en-US" sz="2400" b="1" dirty="0"/>
          </a:p>
        </p:txBody>
      </p:sp>
      <p:pic>
        <p:nvPicPr>
          <p:cNvPr id="13" name="Picture 12"/>
          <p:cNvPicPr>
            <a:picLocks noChangeAspect="1"/>
          </p:cNvPicPr>
          <p:nvPr/>
        </p:nvPicPr>
        <p:blipFill>
          <a:blip r:embed="rId8"/>
          <a:stretch>
            <a:fillRect/>
          </a:stretch>
        </p:blipFill>
        <p:spPr>
          <a:xfrm>
            <a:off x="107504" y="5663398"/>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iterate type="wd">
                                    <p:tmPct val="10000"/>
                                  </p:iterate>
                                  <p:childTnLst>
                                    <p:set>
                                      <p:cBhvr>
                                        <p:cTn id="42" dur="1" fill="hold">
                                          <p:stCondLst>
                                            <p:cond delay="0"/>
                                          </p:stCondLst>
                                        </p:cTn>
                                        <p:tgtEl>
                                          <p:spTgt spid="12"/>
                                        </p:tgtEl>
                                        <p:attrNameLst>
                                          <p:attrName>style.visibility</p:attrName>
                                        </p:attrNameLst>
                                      </p:cBhvr>
                                      <p:to>
                                        <p:strVal val="visible"/>
                                      </p:to>
                                    </p:set>
                                    <p:anim calcmode="lin" valueType="num">
                                      <p:cBhvr>
                                        <p:cTn id="43" dur="1000" fill="hold"/>
                                        <p:tgtEl>
                                          <p:spTgt spid="12"/>
                                        </p:tgtEl>
                                        <p:attrNameLst>
                                          <p:attrName>ppt_w</p:attrName>
                                        </p:attrNameLst>
                                      </p:cBhvr>
                                      <p:tavLst>
                                        <p:tav tm="0">
                                          <p:val>
                                            <p:fltVal val="0"/>
                                          </p:val>
                                        </p:tav>
                                        <p:tav tm="100000">
                                          <p:val>
                                            <p:strVal val="#ppt_w"/>
                                          </p:val>
                                        </p:tav>
                                      </p:tavLst>
                                    </p:anim>
                                    <p:anim calcmode="lin" valueType="num">
                                      <p:cBhvr>
                                        <p:cTn id="44" dur="1000" fill="hold"/>
                                        <p:tgtEl>
                                          <p:spTgt spid="12"/>
                                        </p:tgtEl>
                                        <p:attrNameLst>
                                          <p:attrName>ppt_h</p:attrName>
                                        </p:attrNameLst>
                                      </p:cBhvr>
                                      <p:tavLst>
                                        <p:tav tm="0">
                                          <p:val>
                                            <p:fltVal val="0"/>
                                          </p:val>
                                        </p:tav>
                                        <p:tav tm="100000">
                                          <p:val>
                                            <p:strVal val="#ppt_h"/>
                                          </p:val>
                                        </p:tav>
                                      </p:tavLst>
                                    </p:anim>
                                    <p:animEffect transition="in" filter="fade">
                                      <p:cBhvr>
                                        <p:cTn id="45" dur="1000"/>
                                        <p:tgtEl>
                                          <p:spTgt spid="12"/>
                                        </p:tgtEl>
                                      </p:cBhvr>
                                    </p:animEffect>
                                  </p:childTnLst>
                                  <p:subTnLst>
                                    <p:animClr clrSpc="rgb" dir="cw">
                                      <p:cBhvr override="childStyle">
                                        <p:cTn dur="1" fill="hold" display="0" masterRel="nextClick" afterEffect="1"/>
                                        <p:tgtEl>
                                          <p:spTgt spid="12"/>
                                        </p:tgtEl>
                                        <p:attrNameLst>
                                          <p:attrName>ppt_c</p:attrName>
                                        </p:attrNameLst>
                                      </p:cBhvr>
                                      <p:to>
                                        <a:srgbClr val="9900FF"/>
                                      </p:to>
                                    </p:animClr>
                                    <p:audio>
                                      <p:cMediaNode>
                                        <p:cTn display="0" masterRel="sameClick">
                                          <p:stCondLst>
                                            <p:cond evt="begin" delay="0">
                                              <p:tn val="41"/>
                                            </p:cond>
                                          </p:stCondLst>
                                          <p:endCondLst>
                                            <p:cond evt="onStopAudio" delay="0">
                                              <p:tgtEl>
                                                <p:sldTgt/>
                                              </p:tgtEl>
                                            </p:cond>
                                          </p:endCondLst>
                                        </p:cTn>
                                        <p:tgtEl>
                                          <p:sndTgt r:embed="rId3"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82798" y="4295639"/>
            <a:ext cx="5940152" cy="461665"/>
          </a:xfrm>
          <a:prstGeom prst="rect">
            <a:avLst/>
          </a:prstGeom>
          <a:noFill/>
        </p:spPr>
        <p:txBody>
          <a:bodyPr wrap="square" rtlCol="0">
            <a:spAutoFit/>
          </a:bodyPr>
          <a:lstStyle/>
          <a:p>
            <a:pPr lvl="0" algn="just" rtl="1"/>
            <a:r>
              <a:rPr lang="ar-LB" sz="2400" b="1" dirty="0"/>
              <a:t>20 سنة.</a:t>
            </a:r>
            <a:endParaRPr lang="en-US" sz="2400" b="1" dirty="0"/>
          </a:p>
        </p:txBody>
      </p:sp>
      <p:sp>
        <p:nvSpPr>
          <p:cNvPr id="4" name="Rectangle: Rounded Corners 3">
            <a:hlinkClick r:id="" action="ppaction://hlinkshowjump?jump=firstslide"/>
            <a:extLst>
              <a:ext uri="{FF2B5EF4-FFF2-40B4-BE49-F238E27FC236}">
                <a16:creationId xmlns:a16="http://schemas.microsoft.com/office/drawing/2014/main" id="{3CE0E7EC-C563-4F78-B940-016C454A52D0}"/>
              </a:ext>
            </a:extLst>
          </p:cNvPr>
          <p:cNvSpPr/>
          <p:nvPr/>
        </p:nvSpPr>
        <p:spPr>
          <a:xfrm>
            <a:off x="6516216" y="5909967"/>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4" action="ppaction://hlinksldjump"/>
              </a:rPr>
              <a:t>للعودة اضغط هنا</a:t>
            </a:r>
            <a:endParaRPr lang="ar-KW" dirty="0"/>
          </a:p>
        </p:txBody>
      </p:sp>
      <p:sp>
        <p:nvSpPr>
          <p:cNvPr id="5" name="TextBox 4"/>
          <p:cNvSpPr txBox="1"/>
          <p:nvPr/>
        </p:nvSpPr>
        <p:spPr>
          <a:xfrm>
            <a:off x="0" y="319873"/>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pPr lvl="0"/>
            <a:r>
              <a:rPr lang="ar-KW" sz="4800" dirty="0"/>
              <a:t>السؤال ال</a:t>
            </a:r>
            <a:r>
              <a:rPr lang="ar-LB" sz="4800" dirty="0"/>
              <a:t>رابع</a:t>
            </a:r>
            <a:endParaRPr lang="en-US" sz="4800" dirty="0"/>
          </a:p>
        </p:txBody>
      </p:sp>
      <p:pic>
        <p:nvPicPr>
          <p:cNvPr id="6" name="Picture 5"/>
          <p:cNvPicPr>
            <a:picLocks noChangeAspect="1"/>
          </p:cNvPicPr>
          <p:nvPr/>
        </p:nvPicPr>
        <p:blipFill>
          <a:blip r:embed="rId5"/>
          <a:stretch>
            <a:fillRect/>
          </a:stretch>
        </p:blipFill>
        <p:spPr>
          <a:xfrm>
            <a:off x="7956376" y="2274759"/>
            <a:ext cx="342975" cy="482719"/>
          </a:xfrm>
          <a:prstGeom prst="rect">
            <a:avLst/>
          </a:prstGeom>
        </p:spPr>
      </p:pic>
      <p:pic>
        <p:nvPicPr>
          <p:cNvPr id="7" name="Picture 6"/>
          <p:cNvPicPr>
            <a:picLocks noChangeAspect="1"/>
          </p:cNvPicPr>
          <p:nvPr/>
        </p:nvPicPr>
        <p:blipFill>
          <a:blip r:embed="rId6"/>
          <a:stretch>
            <a:fillRect/>
          </a:stretch>
        </p:blipFill>
        <p:spPr>
          <a:xfrm>
            <a:off x="7955519" y="4296541"/>
            <a:ext cx="342975" cy="482719"/>
          </a:xfrm>
          <a:prstGeom prst="rect">
            <a:avLst/>
          </a:prstGeom>
        </p:spPr>
      </p:pic>
      <p:pic>
        <p:nvPicPr>
          <p:cNvPr id="8" name="Picture 7"/>
          <p:cNvPicPr>
            <a:picLocks noChangeAspect="1"/>
          </p:cNvPicPr>
          <p:nvPr/>
        </p:nvPicPr>
        <p:blipFill>
          <a:blip r:embed="rId7"/>
          <a:stretch>
            <a:fillRect/>
          </a:stretch>
        </p:blipFill>
        <p:spPr>
          <a:xfrm>
            <a:off x="7955519" y="3285718"/>
            <a:ext cx="342975" cy="482719"/>
          </a:xfrm>
          <a:prstGeom prst="rect">
            <a:avLst/>
          </a:prstGeom>
        </p:spPr>
      </p:pic>
      <p:sp>
        <p:nvSpPr>
          <p:cNvPr id="2" name="Rectangle 1"/>
          <p:cNvSpPr/>
          <p:nvPr/>
        </p:nvSpPr>
        <p:spPr>
          <a:xfrm>
            <a:off x="584946" y="1320652"/>
            <a:ext cx="7659462" cy="523220"/>
          </a:xfrm>
          <a:prstGeom prst="rect">
            <a:avLst/>
          </a:prstGeom>
        </p:spPr>
        <p:txBody>
          <a:bodyPr wrap="square">
            <a:spAutoFit/>
          </a:bodyPr>
          <a:lstStyle/>
          <a:p>
            <a:pPr lvl="0" algn="just" rtl="1"/>
            <a:r>
              <a:rPr lang="ar-LB" sz="2800" dirty="0"/>
              <a:t> بقي الإمام الهادي (عليه السلام) تحت الإقامة الجبرية في سامرّاء:</a:t>
            </a:r>
            <a:endParaRPr lang="en-US" sz="2800" dirty="0"/>
          </a:p>
        </p:txBody>
      </p:sp>
      <p:sp>
        <p:nvSpPr>
          <p:cNvPr id="9" name="Rectangle 8"/>
          <p:cNvSpPr/>
          <p:nvPr/>
        </p:nvSpPr>
        <p:spPr>
          <a:xfrm>
            <a:off x="323528" y="2241479"/>
            <a:ext cx="7299422" cy="461665"/>
          </a:xfrm>
          <a:prstGeom prst="rect">
            <a:avLst/>
          </a:prstGeom>
        </p:spPr>
        <p:txBody>
          <a:bodyPr wrap="square">
            <a:spAutoFit/>
          </a:bodyPr>
          <a:lstStyle/>
          <a:p>
            <a:pPr lvl="0" algn="just" rtl="1"/>
            <a:r>
              <a:rPr lang="ar-LB" sz="2400" b="1" dirty="0"/>
              <a:t>سنة واحدة.</a:t>
            </a:r>
            <a:endParaRPr lang="en-US" sz="2400" b="1" dirty="0"/>
          </a:p>
        </p:txBody>
      </p:sp>
      <p:sp>
        <p:nvSpPr>
          <p:cNvPr id="10" name="Rectangle 9"/>
          <p:cNvSpPr/>
          <p:nvPr/>
        </p:nvSpPr>
        <p:spPr>
          <a:xfrm>
            <a:off x="6247252" y="3268559"/>
            <a:ext cx="1375698" cy="461665"/>
          </a:xfrm>
          <a:prstGeom prst="rect">
            <a:avLst/>
          </a:prstGeom>
        </p:spPr>
        <p:txBody>
          <a:bodyPr wrap="none">
            <a:spAutoFit/>
          </a:bodyPr>
          <a:lstStyle/>
          <a:p>
            <a:pPr lvl="0" rtl="1"/>
            <a:r>
              <a:rPr lang="ar-LB" sz="2400" b="1" dirty="0"/>
              <a:t>10 سنوات.</a:t>
            </a:r>
            <a:endParaRPr lang="en-US" sz="2400" b="1" dirty="0"/>
          </a:p>
        </p:txBody>
      </p:sp>
      <p:pic>
        <p:nvPicPr>
          <p:cNvPr id="12" name="Picture 11"/>
          <p:cNvPicPr>
            <a:picLocks noChangeAspect="1"/>
          </p:cNvPicPr>
          <p:nvPr/>
        </p:nvPicPr>
        <p:blipFill>
          <a:blip r:embed="rId8"/>
          <a:stretch>
            <a:fillRect/>
          </a:stretch>
        </p:blipFill>
        <p:spPr>
          <a:xfrm>
            <a:off x="179512" y="5653278"/>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iterate type="wd">
                                    <p:tmPct val="10000"/>
                                  </p:iterate>
                                  <p:childTnLst>
                                    <p:set>
                                      <p:cBhvr>
                                        <p:cTn id="42" dur="1" fill="hold">
                                          <p:stCondLst>
                                            <p:cond delay="0"/>
                                          </p:stCondLst>
                                        </p:cTn>
                                        <p:tgtEl>
                                          <p:spTgt spid="3"/>
                                        </p:tgtEl>
                                        <p:attrNameLst>
                                          <p:attrName>style.visibility</p:attrName>
                                        </p:attrNameLst>
                                      </p:cBhvr>
                                      <p:to>
                                        <p:strVal val="visible"/>
                                      </p:to>
                                    </p:set>
                                    <p:anim calcmode="lin" valueType="num">
                                      <p:cBhvr>
                                        <p:cTn id="43" dur="500" fill="hold"/>
                                        <p:tgtEl>
                                          <p:spTgt spid="3"/>
                                        </p:tgtEl>
                                        <p:attrNameLst>
                                          <p:attrName>ppt_w</p:attrName>
                                        </p:attrNameLst>
                                      </p:cBhvr>
                                      <p:tavLst>
                                        <p:tav tm="0">
                                          <p:val>
                                            <p:fltVal val="0"/>
                                          </p:val>
                                        </p:tav>
                                        <p:tav tm="100000">
                                          <p:val>
                                            <p:strVal val="#ppt_w"/>
                                          </p:val>
                                        </p:tav>
                                      </p:tavLst>
                                    </p:anim>
                                    <p:anim calcmode="lin" valueType="num">
                                      <p:cBhvr>
                                        <p:cTn id="44" dur="500" fill="hold"/>
                                        <p:tgtEl>
                                          <p:spTgt spid="3"/>
                                        </p:tgtEl>
                                        <p:attrNameLst>
                                          <p:attrName>ppt_h</p:attrName>
                                        </p:attrNameLst>
                                      </p:cBhvr>
                                      <p:tavLst>
                                        <p:tav tm="0">
                                          <p:val>
                                            <p:fltVal val="0"/>
                                          </p:val>
                                        </p:tav>
                                        <p:tav tm="100000">
                                          <p:val>
                                            <p:strVal val="#ppt_h"/>
                                          </p:val>
                                        </p:tav>
                                      </p:tavLst>
                                    </p:anim>
                                    <p:animEffect transition="in" filter="fade">
                                      <p:cBhvr>
                                        <p:cTn id="45" dur="500"/>
                                        <p:tgtEl>
                                          <p:spTgt spid="3"/>
                                        </p:tgtEl>
                                      </p:cBhvr>
                                    </p:animEffect>
                                  </p:childTnLst>
                                  <p:subTnLst>
                                    <p:animClr clrSpc="rgb" dir="cw">
                                      <p:cBhvr override="childStyle">
                                        <p:cTn dur="1" fill="hold" display="0" masterRel="nextClick" afterEffect="1"/>
                                        <p:tgtEl>
                                          <p:spTgt spid="3"/>
                                        </p:tgtEl>
                                        <p:attrNameLst>
                                          <p:attrName>ppt_c</p:attrName>
                                        </p:attrNameLst>
                                      </p:cBhvr>
                                      <p:to>
                                        <a:srgbClr val="9900FF"/>
                                      </p:to>
                                    </p:animClr>
                                    <p:audio>
                                      <p:cMediaNode>
                                        <p:cTn display="0" masterRel="sameClick">
                                          <p:stCondLst>
                                            <p:cond evt="begin" delay="0">
                                              <p:tn val="41"/>
                                            </p:cond>
                                          </p:stCondLst>
                                          <p:endCondLst>
                                            <p:cond evt="onStopAudio" delay="0">
                                              <p:tgtEl>
                                                <p:sldTgt/>
                                              </p:tgtEl>
                                            </p:cond>
                                          </p:endCondLst>
                                        </p:cTn>
                                        <p:tgtEl>
                                          <p:sndTgt r:embed="rId3"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03648" y="4681693"/>
            <a:ext cx="6372200" cy="1107996"/>
          </a:xfrm>
          <a:prstGeom prst="rect">
            <a:avLst/>
          </a:prstGeom>
          <a:noFill/>
        </p:spPr>
        <p:txBody>
          <a:bodyPr wrap="square" rtlCol="0">
            <a:spAutoFit/>
          </a:bodyPr>
          <a:lstStyle/>
          <a:p>
            <a:pPr lvl="0" algn="just" rtl="1"/>
            <a:r>
              <a:rPr lang="ar-LB" sz="2400" b="1" dirty="0"/>
              <a:t>يساير الإمام الهادي (عليه السلام) ولكن كان يحقد عليه </a:t>
            </a:r>
            <a:r>
              <a:rPr lang="ar-LB" sz="2400" b="1" dirty="0" smtClean="0"/>
              <a:t>وينتظر</a:t>
            </a:r>
          </a:p>
          <a:p>
            <a:pPr lvl="0" algn="just" rtl="1"/>
            <a:r>
              <a:rPr lang="ar-LB" sz="2400" b="1" dirty="0" smtClean="0"/>
              <a:t> </a:t>
            </a:r>
            <a:r>
              <a:rPr lang="ar-LB" sz="2400" b="1" dirty="0"/>
              <a:t>الفرصة لقتله.</a:t>
            </a:r>
            <a:endParaRPr lang="en-US" sz="2400" b="1" dirty="0"/>
          </a:p>
          <a:p>
            <a:pPr lvl="0" algn="just" rtl="1"/>
            <a:endParaRPr lang="en-US" dirty="0"/>
          </a:p>
        </p:txBody>
      </p:sp>
      <p:sp>
        <p:nvSpPr>
          <p:cNvPr id="4" name="Rectangle: Rounded Corners 3">
            <a:hlinkClick r:id="" action="ppaction://hlinkshowjump?jump=firstslide"/>
            <a:extLst>
              <a:ext uri="{FF2B5EF4-FFF2-40B4-BE49-F238E27FC236}">
                <a16:creationId xmlns:a16="http://schemas.microsoft.com/office/drawing/2014/main" id="{7B0DAEE3-450F-436C-A66D-344A7506001A}"/>
              </a:ext>
            </a:extLst>
          </p:cNvPr>
          <p:cNvSpPr/>
          <p:nvPr/>
        </p:nvSpPr>
        <p:spPr>
          <a:xfrm>
            <a:off x="6782783" y="5981285"/>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4" action="ppaction://hlinksldjump"/>
              </a:rPr>
              <a:t>للعودة اضغط هنا</a:t>
            </a:r>
            <a:endParaRPr lang="ar-KW" dirty="0"/>
          </a:p>
        </p:txBody>
      </p:sp>
      <p:sp>
        <p:nvSpPr>
          <p:cNvPr id="5" name="TextBox 4"/>
          <p:cNvSpPr txBox="1"/>
          <p:nvPr/>
        </p:nvSpPr>
        <p:spPr>
          <a:xfrm>
            <a:off x="-15347" y="234814"/>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ال</a:t>
            </a:r>
            <a:r>
              <a:rPr lang="ar-LB" sz="4800" dirty="0"/>
              <a:t>خام</a:t>
            </a:r>
            <a:r>
              <a:rPr lang="ar-KW" sz="4800" dirty="0"/>
              <a:t>س</a:t>
            </a:r>
            <a:endParaRPr lang="en-US" sz="4800" dirty="0"/>
          </a:p>
        </p:txBody>
      </p:sp>
      <p:pic>
        <p:nvPicPr>
          <p:cNvPr id="6" name="Picture 5"/>
          <p:cNvPicPr>
            <a:picLocks noChangeAspect="1"/>
          </p:cNvPicPr>
          <p:nvPr/>
        </p:nvPicPr>
        <p:blipFill>
          <a:blip r:embed="rId5"/>
          <a:stretch>
            <a:fillRect/>
          </a:stretch>
        </p:blipFill>
        <p:spPr>
          <a:xfrm>
            <a:off x="7956376" y="2274759"/>
            <a:ext cx="342975" cy="482719"/>
          </a:xfrm>
          <a:prstGeom prst="rect">
            <a:avLst/>
          </a:prstGeom>
        </p:spPr>
      </p:pic>
      <p:pic>
        <p:nvPicPr>
          <p:cNvPr id="7" name="Picture 6"/>
          <p:cNvPicPr>
            <a:picLocks noChangeAspect="1"/>
          </p:cNvPicPr>
          <p:nvPr/>
        </p:nvPicPr>
        <p:blipFill>
          <a:blip r:embed="rId6"/>
          <a:stretch>
            <a:fillRect/>
          </a:stretch>
        </p:blipFill>
        <p:spPr>
          <a:xfrm>
            <a:off x="7955519" y="4648869"/>
            <a:ext cx="342975" cy="482719"/>
          </a:xfrm>
          <a:prstGeom prst="rect">
            <a:avLst/>
          </a:prstGeom>
        </p:spPr>
      </p:pic>
      <p:pic>
        <p:nvPicPr>
          <p:cNvPr id="8" name="Picture 7"/>
          <p:cNvPicPr>
            <a:picLocks noChangeAspect="1"/>
          </p:cNvPicPr>
          <p:nvPr/>
        </p:nvPicPr>
        <p:blipFill>
          <a:blip r:embed="rId7"/>
          <a:stretch>
            <a:fillRect/>
          </a:stretch>
        </p:blipFill>
        <p:spPr>
          <a:xfrm>
            <a:off x="7955519" y="3638046"/>
            <a:ext cx="342975" cy="482719"/>
          </a:xfrm>
          <a:prstGeom prst="rect">
            <a:avLst/>
          </a:prstGeom>
        </p:spPr>
      </p:pic>
      <p:sp>
        <p:nvSpPr>
          <p:cNvPr id="9" name="Rectangle 8"/>
          <p:cNvSpPr/>
          <p:nvPr/>
        </p:nvSpPr>
        <p:spPr>
          <a:xfrm>
            <a:off x="827584" y="1270128"/>
            <a:ext cx="7776863" cy="523220"/>
          </a:xfrm>
          <a:prstGeom prst="rect">
            <a:avLst/>
          </a:prstGeom>
        </p:spPr>
        <p:txBody>
          <a:bodyPr wrap="square">
            <a:spAutoFit/>
          </a:bodyPr>
          <a:lstStyle/>
          <a:p>
            <a:pPr lvl="0" algn="just" rtl="1"/>
            <a:r>
              <a:rPr lang="ar-LB" sz="2800" dirty="0"/>
              <a:t> بعد هلاك المتوكّل خلفه اِبنه المنتصر وقد كان:</a:t>
            </a:r>
            <a:endParaRPr lang="en-US" sz="2800" dirty="0"/>
          </a:p>
        </p:txBody>
      </p:sp>
      <p:sp>
        <p:nvSpPr>
          <p:cNvPr id="10" name="Rectangle 9"/>
          <p:cNvSpPr/>
          <p:nvPr/>
        </p:nvSpPr>
        <p:spPr>
          <a:xfrm>
            <a:off x="1259632" y="2304914"/>
            <a:ext cx="6516216" cy="461665"/>
          </a:xfrm>
          <a:prstGeom prst="rect">
            <a:avLst/>
          </a:prstGeom>
        </p:spPr>
        <p:txBody>
          <a:bodyPr wrap="square">
            <a:spAutoFit/>
          </a:bodyPr>
          <a:lstStyle/>
          <a:p>
            <a:pPr lvl="0" algn="just" rtl="1"/>
            <a:r>
              <a:rPr lang="ar-LB" sz="2400" b="1" dirty="0"/>
              <a:t>رحيمًا بالإمام الهادي (عليه السلام) </a:t>
            </a:r>
            <a:r>
              <a:rPr lang="ar-LB" sz="2400" b="1" dirty="0" smtClean="0"/>
              <a:t>محبّا </a:t>
            </a:r>
            <a:r>
              <a:rPr lang="ar-LB" sz="2400" b="1" dirty="0"/>
              <a:t>له ورحيمًا بشيعته.</a:t>
            </a:r>
            <a:endParaRPr lang="en-US" sz="2400" b="1" dirty="0"/>
          </a:p>
        </p:txBody>
      </p:sp>
      <p:sp>
        <p:nvSpPr>
          <p:cNvPr id="11" name="Rectangle 10"/>
          <p:cNvSpPr/>
          <p:nvPr/>
        </p:nvSpPr>
        <p:spPr>
          <a:xfrm>
            <a:off x="2400659" y="3599205"/>
            <a:ext cx="5375189" cy="461665"/>
          </a:xfrm>
          <a:prstGeom prst="rect">
            <a:avLst/>
          </a:prstGeom>
        </p:spPr>
        <p:txBody>
          <a:bodyPr wrap="none">
            <a:spAutoFit/>
          </a:bodyPr>
          <a:lstStyle/>
          <a:p>
            <a:pPr lvl="0" rtl="1"/>
            <a:r>
              <a:rPr lang="ar-LB" sz="2400" b="1" dirty="0"/>
              <a:t>فظًّا غليظ القلب نكّل بالإمام(عليه السلام)  وبأصحابه.</a:t>
            </a:r>
            <a:endParaRPr lang="en-US" sz="2400" b="1" dirty="0"/>
          </a:p>
        </p:txBody>
      </p:sp>
      <p:pic>
        <p:nvPicPr>
          <p:cNvPr id="12" name="Picture 11"/>
          <p:cNvPicPr>
            <a:picLocks noChangeAspect="1"/>
          </p:cNvPicPr>
          <p:nvPr/>
        </p:nvPicPr>
        <p:blipFill>
          <a:blip r:embed="rId8"/>
          <a:stretch>
            <a:fillRect/>
          </a:stretch>
        </p:blipFill>
        <p:spPr>
          <a:xfrm>
            <a:off x="475924" y="5657885"/>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iterate type="wd">
                                    <p:tmPct val="10000"/>
                                  </p:iterate>
                                  <p:childTnLst>
                                    <p:set>
                                      <p:cBhvr>
                                        <p:cTn id="42" dur="1" fill="hold">
                                          <p:stCondLst>
                                            <p:cond delay="0"/>
                                          </p:stCondLst>
                                        </p:cTn>
                                        <p:tgtEl>
                                          <p:spTgt spid="3"/>
                                        </p:tgtEl>
                                        <p:attrNameLst>
                                          <p:attrName>style.visibility</p:attrName>
                                        </p:attrNameLst>
                                      </p:cBhvr>
                                      <p:to>
                                        <p:strVal val="visible"/>
                                      </p:to>
                                    </p:set>
                                    <p:anim calcmode="lin" valueType="num">
                                      <p:cBhvr>
                                        <p:cTn id="43" dur="500" fill="hold"/>
                                        <p:tgtEl>
                                          <p:spTgt spid="3"/>
                                        </p:tgtEl>
                                        <p:attrNameLst>
                                          <p:attrName>ppt_w</p:attrName>
                                        </p:attrNameLst>
                                      </p:cBhvr>
                                      <p:tavLst>
                                        <p:tav tm="0">
                                          <p:val>
                                            <p:fltVal val="0"/>
                                          </p:val>
                                        </p:tav>
                                        <p:tav tm="100000">
                                          <p:val>
                                            <p:strVal val="#ppt_w"/>
                                          </p:val>
                                        </p:tav>
                                      </p:tavLst>
                                    </p:anim>
                                    <p:anim calcmode="lin" valueType="num">
                                      <p:cBhvr>
                                        <p:cTn id="44" dur="500" fill="hold"/>
                                        <p:tgtEl>
                                          <p:spTgt spid="3"/>
                                        </p:tgtEl>
                                        <p:attrNameLst>
                                          <p:attrName>ppt_h</p:attrName>
                                        </p:attrNameLst>
                                      </p:cBhvr>
                                      <p:tavLst>
                                        <p:tav tm="0">
                                          <p:val>
                                            <p:fltVal val="0"/>
                                          </p:val>
                                        </p:tav>
                                        <p:tav tm="100000">
                                          <p:val>
                                            <p:strVal val="#ppt_h"/>
                                          </p:val>
                                        </p:tav>
                                      </p:tavLst>
                                    </p:anim>
                                    <p:animEffect transition="in" filter="fade">
                                      <p:cBhvr>
                                        <p:cTn id="45" dur="500"/>
                                        <p:tgtEl>
                                          <p:spTgt spid="3"/>
                                        </p:tgtEl>
                                      </p:cBhvr>
                                    </p:animEffect>
                                  </p:childTnLst>
                                  <p:subTnLst>
                                    <p:animClr clrSpc="rgb" dir="cw">
                                      <p:cBhvr override="childStyle">
                                        <p:cTn dur="1" fill="hold" display="0" masterRel="nextClick" afterEffect="1"/>
                                        <p:tgtEl>
                                          <p:spTgt spid="3"/>
                                        </p:tgtEl>
                                        <p:attrNameLst>
                                          <p:attrName>ppt_c</p:attrName>
                                        </p:attrNameLst>
                                      </p:cBhvr>
                                      <p:to>
                                        <a:srgbClr val="9900FF"/>
                                      </p:to>
                                    </p:animClr>
                                    <p:audio>
                                      <p:cMediaNode>
                                        <p:cTn display="0" masterRel="sameClick">
                                          <p:stCondLst>
                                            <p:cond evt="begin" delay="0">
                                              <p:tn val="41"/>
                                            </p:cond>
                                          </p:stCondLst>
                                          <p:endCondLst>
                                            <p:cond evt="onStopAudio" delay="0">
                                              <p:tgtEl>
                                                <p:sldTgt/>
                                              </p:tgtEl>
                                            </p:cond>
                                          </p:endCondLst>
                                        </p:cTn>
                                        <p:tgtEl>
                                          <p:sndTgt r:embed="rId3"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74031"/>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السادس</a:t>
            </a:r>
            <a:endParaRPr lang="en-US" sz="4800" dirty="0"/>
          </a:p>
        </p:txBody>
      </p:sp>
      <p:sp>
        <p:nvSpPr>
          <p:cNvPr id="4" name="Rectangle: Rounded Corners 3">
            <a:hlinkClick r:id="" action="ppaction://hlinkshowjump?jump=firstslide"/>
            <a:extLst>
              <a:ext uri="{FF2B5EF4-FFF2-40B4-BE49-F238E27FC236}">
                <a16:creationId xmlns:a16="http://schemas.microsoft.com/office/drawing/2014/main" id="{892B4015-D9F7-4FC0-953F-1835555C8CB5}"/>
              </a:ext>
            </a:extLst>
          </p:cNvPr>
          <p:cNvSpPr/>
          <p:nvPr/>
        </p:nvSpPr>
        <p:spPr>
          <a:xfrm>
            <a:off x="6582783" y="5864845"/>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3" action="ppaction://hlinksldjump"/>
              </a:rPr>
              <a:t>للعودة اضغط هنا</a:t>
            </a:r>
            <a:endParaRPr lang="ar-KW" dirty="0"/>
          </a:p>
        </p:txBody>
      </p:sp>
      <p:sp>
        <p:nvSpPr>
          <p:cNvPr id="2" name="Rectangle 1"/>
          <p:cNvSpPr/>
          <p:nvPr/>
        </p:nvSpPr>
        <p:spPr>
          <a:xfrm>
            <a:off x="3186340" y="4337971"/>
            <a:ext cx="4572000" cy="461665"/>
          </a:xfrm>
          <a:prstGeom prst="rect">
            <a:avLst/>
          </a:prstGeom>
        </p:spPr>
        <p:txBody>
          <a:bodyPr>
            <a:spAutoFit/>
          </a:bodyPr>
          <a:lstStyle/>
          <a:p>
            <a:pPr lvl="0" algn="just" rtl="1"/>
            <a:r>
              <a:rPr lang="ar-LB" sz="2400" b="1" dirty="0"/>
              <a:t>تسلّط الروم على الحكم.</a:t>
            </a:r>
            <a:endParaRPr lang="en-US" sz="2400" b="1" dirty="0"/>
          </a:p>
        </p:txBody>
      </p:sp>
      <p:pic>
        <p:nvPicPr>
          <p:cNvPr id="5" name="Picture 4"/>
          <p:cNvPicPr>
            <a:picLocks noChangeAspect="1"/>
          </p:cNvPicPr>
          <p:nvPr/>
        </p:nvPicPr>
        <p:blipFill>
          <a:blip r:embed="rId4"/>
          <a:stretch>
            <a:fillRect/>
          </a:stretch>
        </p:blipFill>
        <p:spPr>
          <a:xfrm>
            <a:off x="7956376" y="2274759"/>
            <a:ext cx="342975" cy="482719"/>
          </a:xfrm>
          <a:prstGeom prst="rect">
            <a:avLst/>
          </a:prstGeom>
        </p:spPr>
      </p:pic>
      <p:pic>
        <p:nvPicPr>
          <p:cNvPr id="6" name="Picture 5"/>
          <p:cNvPicPr>
            <a:picLocks noChangeAspect="1"/>
          </p:cNvPicPr>
          <p:nvPr/>
        </p:nvPicPr>
        <p:blipFill>
          <a:blip r:embed="rId5"/>
          <a:stretch>
            <a:fillRect/>
          </a:stretch>
        </p:blipFill>
        <p:spPr>
          <a:xfrm>
            <a:off x="7955519" y="4296541"/>
            <a:ext cx="342975" cy="482719"/>
          </a:xfrm>
          <a:prstGeom prst="rect">
            <a:avLst/>
          </a:prstGeom>
        </p:spPr>
      </p:pic>
      <p:pic>
        <p:nvPicPr>
          <p:cNvPr id="7" name="Picture 6"/>
          <p:cNvPicPr>
            <a:picLocks noChangeAspect="1"/>
          </p:cNvPicPr>
          <p:nvPr/>
        </p:nvPicPr>
        <p:blipFill>
          <a:blip r:embed="rId6"/>
          <a:stretch>
            <a:fillRect/>
          </a:stretch>
        </p:blipFill>
        <p:spPr>
          <a:xfrm>
            <a:off x="7955519" y="3285718"/>
            <a:ext cx="342975" cy="482719"/>
          </a:xfrm>
          <a:prstGeom prst="rect">
            <a:avLst/>
          </a:prstGeom>
        </p:spPr>
      </p:pic>
      <p:sp>
        <p:nvSpPr>
          <p:cNvPr id="9" name="Rectangle 8"/>
          <p:cNvSpPr/>
          <p:nvPr/>
        </p:nvSpPr>
        <p:spPr>
          <a:xfrm>
            <a:off x="3774499" y="1285963"/>
            <a:ext cx="4523995" cy="523220"/>
          </a:xfrm>
          <a:prstGeom prst="rect">
            <a:avLst/>
          </a:prstGeom>
        </p:spPr>
        <p:txBody>
          <a:bodyPr wrap="none">
            <a:spAutoFit/>
          </a:bodyPr>
          <a:lstStyle/>
          <a:p>
            <a:pPr lvl="0" algn="just" rtl="1"/>
            <a:r>
              <a:rPr lang="ar-LB" sz="2800" dirty="0"/>
              <a:t> شهد عهد الإمام الهادي (عليه السلام):</a:t>
            </a:r>
            <a:endParaRPr lang="en-US" sz="2800" dirty="0"/>
          </a:p>
        </p:txBody>
      </p:sp>
      <p:sp>
        <p:nvSpPr>
          <p:cNvPr id="10" name="Rectangle 9"/>
          <p:cNvSpPr/>
          <p:nvPr/>
        </p:nvSpPr>
        <p:spPr>
          <a:xfrm>
            <a:off x="5045738" y="2263876"/>
            <a:ext cx="2712602" cy="461665"/>
          </a:xfrm>
          <a:prstGeom prst="rect">
            <a:avLst/>
          </a:prstGeom>
        </p:spPr>
        <p:txBody>
          <a:bodyPr wrap="none">
            <a:spAutoFit/>
          </a:bodyPr>
          <a:lstStyle/>
          <a:p>
            <a:pPr lvl="0" rtl="1"/>
            <a:r>
              <a:rPr lang="ar-LB" sz="2400" b="1" dirty="0"/>
              <a:t>تسلّط الأتراك على الحكم. </a:t>
            </a:r>
            <a:endParaRPr lang="en-US" sz="2400" b="1" dirty="0"/>
          </a:p>
        </p:txBody>
      </p:sp>
      <p:sp>
        <p:nvSpPr>
          <p:cNvPr id="11" name="Rectangle 10"/>
          <p:cNvSpPr/>
          <p:nvPr/>
        </p:nvSpPr>
        <p:spPr>
          <a:xfrm>
            <a:off x="5161360" y="3285718"/>
            <a:ext cx="2610010" cy="461665"/>
          </a:xfrm>
          <a:prstGeom prst="rect">
            <a:avLst/>
          </a:prstGeom>
        </p:spPr>
        <p:txBody>
          <a:bodyPr wrap="none">
            <a:spAutoFit/>
          </a:bodyPr>
          <a:lstStyle/>
          <a:p>
            <a:pPr lvl="0" rtl="1"/>
            <a:r>
              <a:rPr lang="ar-LB" sz="2400" b="1" dirty="0"/>
              <a:t>تسلّط الفرس على الحكم.</a:t>
            </a:r>
            <a:endParaRPr lang="en-US" sz="2400" b="1" dirty="0"/>
          </a:p>
        </p:txBody>
      </p:sp>
      <p:sp>
        <p:nvSpPr>
          <p:cNvPr id="12" name="Rectangle 11"/>
          <p:cNvSpPr/>
          <p:nvPr/>
        </p:nvSpPr>
        <p:spPr>
          <a:xfrm>
            <a:off x="3992041" y="6999783"/>
            <a:ext cx="2712602" cy="461665"/>
          </a:xfrm>
          <a:prstGeom prst="rect">
            <a:avLst/>
          </a:prstGeom>
        </p:spPr>
        <p:txBody>
          <a:bodyPr wrap="none">
            <a:spAutoFit/>
          </a:bodyPr>
          <a:lstStyle/>
          <a:p>
            <a:pPr lvl="0" rtl="1"/>
            <a:r>
              <a:rPr lang="ar-LB" sz="2400" b="1" dirty="0">
                <a:solidFill>
                  <a:srgbClr val="7030A0"/>
                </a:solidFill>
              </a:rPr>
              <a:t>تسلّط الأتراك على الحكم. </a:t>
            </a:r>
            <a:endParaRPr lang="en-US" sz="2400" b="1" dirty="0">
              <a:solidFill>
                <a:srgbClr val="7030A0"/>
              </a:solidFill>
            </a:endParaRPr>
          </a:p>
        </p:txBody>
      </p:sp>
      <p:pic>
        <p:nvPicPr>
          <p:cNvPr id="13" name="Picture 12"/>
          <p:cNvPicPr>
            <a:picLocks noChangeAspect="1"/>
          </p:cNvPicPr>
          <p:nvPr/>
        </p:nvPicPr>
        <p:blipFill>
          <a:blip r:embed="rId7"/>
          <a:stretch>
            <a:fillRect/>
          </a:stretch>
        </p:blipFill>
        <p:spPr>
          <a:xfrm>
            <a:off x="251520" y="5608156"/>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ppt_x"/>
                                          </p:val>
                                        </p:tav>
                                        <p:tav tm="100000">
                                          <p:val>
                                            <p:strVal val="#ppt_x"/>
                                          </p:val>
                                        </p:tav>
                                      </p:tavLst>
                                    </p:anim>
                                    <p:anim calcmode="lin" valueType="num">
                                      <p:cBhvr additive="base">
                                        <p:cTn id="39" dur="500" fill="hold"/>
                                        <p:tgtEl>
                                          <p:spTgt spid="6"/>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p:cTn id="43" dur="500" fill="hold"/>
                                        <p:tgtEl>
                                          <p:spTgt spid="2"/>
                                        </p:tgtEl>
                                        <p:attrNameLst>
                                          <p:attrName>ppt_w</p:attrName>
                                        </p:attrNameLst>
                                      </p:cBhvr>
                                      <p:tavLst>
                                        <p:tav tm="0">
                                          <p:val>
                                            <p:fltVal val="0"/>
                                          </p:val>
                                        </p:tav>
                                        <p:tav tm="100000">
                                          <p:val>
                                            <p:strVal val="#ppt_w"/>
                                          </p:val>
                                        </p:tav>
                                      </p:tavLst>
                                    </p:anim>
                                    <p:anim calcmode="lin" valueType="num">
                                      <p:cBhvr>
                                        <p:cTn id="44" dur="500" fill="hold"/>
                                        <p:tgtEl>
                                          <p:spTgt spid="2"/>
                                        </p:tgtEl>
                                        <p:attrNameLst>
                                          <p:attrName>ppt_h</p:attrName>
                                        </p:attrNameLst>
                                      </p:cBhvr>
                                      <p:tavLst>
                                        <p:tav tm="0">
                                          <p:val>
                                            <p:fltVal val="0"/>
                                          </p:val>
                                        </p:tav>
                                        <p:tav tm="100000">
                                          <p:val>
                                            <p:strVal val="#ppt_h"/>
                                          </p:val>
                                        </p:tav>
                                      </p:tavLst>
                                    </p:anim>
                                    <p:animEffect transition="in" filter="fade">
                                      <p:cBhvr>
                                        <p:cTn id="45" dur="500"/>
                                        <p:tgtEl>
                                          <p:spTgt spid="2"/>
                                        </p:tgtEl>
                                      </p:cBhvr>
                                    </p:animEffect>
                                  </p:childTnLst>
                                </p:cTn>
                              </p:par>
                            </p:childTnLst>
                          </p:cTn>
                        </p:par>
                      </p:childTnLst>
                    </p:cTn>
                  </p:par>
                  <p:par>
                    <p:cTn id="46" fill="hold">
                      <p:stCondLst>
                        <p:cond delay="indefinite"/>
                      </p:stCondLst>
                      <p:childTnLst>
                        <p:par>
                          <p:cTn id="47" fill="hold">
                            <p:stCondLst>
                              <p:cond delay="0"/>
                            </p:stCondLst>
                            <p:childTnLst>
                              <p:par>
                                <p:cTn id="48" presetID="64" presetClass="path" presetSubtype="0" accel="50000" decel="50000" fill="hold" grpId="0" nodeType="clickEffect">
                                  <p:stCondLst>
                                    <p:cond delay="0"/>
                                  </p:stCondLst>
                                  <p:childTnLst>
                                    <p:animMotion origin="layout" path="M 0.11336 0.03379 L 0.11493 -0.73264 " pathEditMode="relative" rAng="0" ptsTypes="AA">
                                      <p:cBhvr>
                                        <p:cTn id="49" dur="2000" fill="hold"/>
                                        <p:tgtEl>
                                          <p:spTgt spid="12"/>
                                        </p:tgtEl>
                                        <p:attrNameLst>
                                          <p:attrName>ppt_x</p:attrName>
                                          <p:attrName>ppt_y</p:attrName>
                                        </p:attrNameLst>
                                      </p:cBhvr>
                                      <p:rCtr x="69" y="-3833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0"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74031"/>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الس</a:t>
            </a:r>
            <a:r>
              <a:rPr lang="ar-LB" sz="4800" dirty="0"/>
              <a:t>ابع</a:t>
            </a:r>
            <a:endParaRPr lang="en-US" sz="4800" dirty="0"/>
          </a:p>
        </p:txBody>
      </p:sp>
      <p:sp>
        <p:nvSpPr>
          <p:cNvPr id="4" name="Rectangle: Rounded Corners 3">
            <a:hlinkClick r:id="" action="ppaction://hlinkshowjump?jump=firstslide"/>
            <a:extLst>
              <a:ext uri="{FF2B5EF4-FFF2-40B4-BE49-F238E27FC236}">
                <a16:creationId xmlns:a16="http://schemas.microsoft.com/office/drawing/2014/main" id="{892B4015-D9F7-4FC0-953F-1835555C8CB5}"/>
              </a:ext>
            </a:extLst>
          </p:cNvPr>
          <p:cNvSpPr/>
          <p:nvPr/>
        </p:nvSpPr>
        <p:spPr>
          <a:xfrm>
            <a:off x="6308844" y="5877272"/>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4" action="ppaction://hlinksldjump"/>
              </a:rPr>
              <a:t>للعودة اضغط هنا</a:t>
            </a:r>
            <a:endParaRPr lang="ar-KW" dirty="0"/>
          </a:p>
        </p:txBody>
      </p:sp>
      <p:sp>
        <p:nvSpPr>
          <p:cNvPr id="2" name="Rectangle 1"/>
          <p:cNvSpPr/>
          <p:nvPr/>
        </p:nvSpPr>
        <p:spPr>
          <a:xfrm>
            <a:off x="6622958" y="4475310"/>
            <a:ext cx="1228367" cy="461665"/>
          </a:xfrm>
          <a:prstGeom prst="rect">
            <a:avLst/>
          </a:prstGeom>
        </p:spPr>
        <p:txBody>
          <a:bodyPr wrap="square">
            <a:spAutoFit/>
          </a:bodyPr>
          <a:lstStyle/>
          <a:p>
            <a:pPr lvl="0" algn="just" rtl="1"/>
            <a:r>
              <a:rPr lang="ar-LB" sz="2400" b="1" dirty="0"/>
              <a:t>المستعين</a:t>
            </a:r>
            <a:r>
              <a:rPr lang="ar-LB" dirty="0"/>
              <a:t>.</a:t>
            </a:r>
            <a:endParaRPr lang="en-US" dirty="0"/>
          </a:p>
        </p:txBody>
      </p:sp>
      <p:pic>
        <p:nvPicPr>
          <p:cNvPr id="5" name="Picture 4"/>
          <p:cNvPicPr>
            <a:picLocks noChangeAspect="1"/>
          </p:cNvPicPr>
          <p:nvPr/>
        </p:nvPicPr>
        <p:blipFill>
          <a:blip r:embed="rId5"/>
          <a:stretch>
            <a:fillRect/>
          </a:stretch>
        </p:blipFill>
        <p:spPr>
          <a:xfrm>
            <a:off x="7956376" y="2274759"/>
            <a:ext cx="342975" cy="482719"/>
          </a:xfrm>
          <a:prstGeom prst="rect">
            <a:avLst/>
          </a:prstGeom>
        </p:spPr>
      </p:pic>
      <p:pic>
        <p:nvPicPr>
          <p:cNvPr id="6" name="Picture 5"/>
          <p:cNvPicPr>
            <a:picLocks noChangeAspect="1"/>
          </p:cNvPicPr>
          <p:nvPr/>
        </p:nvPicPr>
        <p:blipFill>
          <a:blip r:embed="rId6"/>
          <a:stretch>
            <a:fillRect/>
          </a:stretch>
        </p:blipFill>
        <p:spPr>
          <a:xfrm>
            <a:off x="7955519" y="4386441"/>
            <a:ext cx="342975" cy="482719"/>
          </a:xfrm>
          <a:prstGeom prst="rect">
            <a:avLst/>
          </a:prstGeom>
        </p:spPr>
      </p:pic>
      <p:pic>
        <p:nvPicPr>
          <p:cNvPr id="7" name="Picture 6"/>
          <p:cNvPicPr>
            <a:picLocks noChangeAspect="1"/>
          </p:cNvPicPr>
          <p:nvPr/>
        </p:nvPicPr>
        <p:blipFill>
          <a:blip r:embed="rId7"/>
          <a:stretch>
            <a:fillRect/>
          </a:stretch>
        </p:blipFill>
        <p:spPr>
          <a:xfrm>
            <a:off x="7955519" y="3285718"/>
            <a:ext cx="342975" cy="482719"/>
          </a:xfrm>
          <a:prstGeom prst="rect">
            <a:avLst/>
          </a:prstGeom>
        </p:spPr>
      </p:pic>
      <p:sp>
        <p:nvSpPr>
          <p:cNvPr id="9" name="Rectangle 8"/>
          <p:cNvSpPr/>
          <p:nvPr/>
        </p:nvSpPr>
        <p:spPr>
          <a:xfrm>
            <a:off x="720234" y="1189073"/>
            <a:ext cx="7830950" cy="830997"/>
          </a:xfrm>
          <a:prstGeom prst="rect">
            <a:avLst/>
          </a:prstGeom>
        </p:spPr>
        <p:txBody>
          <a:bodyPr wrap="square">
            <a:spAutoFit/>
          </a:bodyPr>
          <a:lstStyle/>
          <a:p>
            <a:pPr lvl="0" algn="just" rtl="1"/>
            <a:r>
              <a:rPr lang="ar-LB" sz="2400" dirty="0"/>
              <a:t> عاصر الإمام الهادي (عليه السلام) أكثر الخلفاء العباسيين حقدًا على آل البيت (عليهم السلام) وهو:</a:t>
            </a:r>
            <a:endParaRPr lang="en-US" sz="2400" dirty="0"/>
          </a:p>
        </p:txBody>
      </p:sp>
      <p:sp>
        <p:nvSpPr>
          <p:cNvPr id="10" name="Rectangle 9"/>
          <p:cNvSpPr/>
          <p:nvPr/>
        </p:nvSpPr>
        <p:spPr>
          <a:xfrm>
            <a:off x="4306310" y="2318543"/>
            <a:ext cx="3549370" cy="461665"/>
          </a:xfrm>
          <a:prstGeom prst="rect">
            <a:avLst/>
          </a:prstGeom>
        </p:spPr>
        <p:txBody>
          <a:bodyPr wrap="none">
            <a:spAutoFit/>
          </a:bodyPr>
          <a:lstStyle/>
          <a:p>
            <a:pPr lvl="0" algn="just" rtl="1"/>
            <a:r>
              <a:rPr lang="ar-LB" sz="2400" b="1" dirty="0"/>
              <a:t>المنتصر وقد عاصره أقل من سنة.</a:t>
            </a:r>
            <a:endParaRPr lang="en-US" sz="2400" b="1" dirty="0"/>
          </a:p>
        </p:txBody>
      </p:sp>
      <p:sp>
        <p:nvSpPr>
          <p:cNvPr id="11" name="Rectangle 10"/>
          <p:cNvSpPr/>
          <p:nvPr/>
        </p:nvSpPr>
        <p:spPr>
          <a:xfrm>
            <a:off x="6861952" y="3258840"/>
            <a:ext cx="989373" cy="461665"/>
          </a:xfrm>
          <a:prstGeom prst="rect">
            <a:avLst/>
          </a:prstGeom>
        </p:spPr>
        <p:txBody>
          <a:bodyPr wrap="none">
            <a:spAutoFit/>
          </a:bodyPr>
          <a:lstStyle/>
          <a:p>
            <a:pPr lvl="0" algn="just" rtl="1"/>
            <a:r>
              <a:rPr lang="ar-LB" sz="2400" b="1" dirty="0"/>
              <a:t>المتوكّل</a:t>
            </a:r>
            <a:r>
              <a:rPr lang="ar-LB" dirty="0"/>
              <a:t>.</a:t>
            </a:r>
            <a:endParaRPr lang="en-US" dirty="0"/>
          </a:p>
        </p:txBody>
      </p:sp>
      <p:pic>
        <p:nvPicPr>
          <p:cNvPr id="12" name="Picture 11"/>
          <p:cNvPicPr>
            <a:picLocks noChangeAspect="1"/>
          </p:cNvPicPr>
          <p:nvPr/>
        </p:nvPicPr>
        <p:blipFill>
          <a:blip r:embed="rId8"/>
          <a:stretch>
            <a:fillRect/>
          </a:stretch>
        </p:blipFill>
        <p:spPr>
          <a:xfrm>
            <a:off x="209560" y="5610203"/>
            <a:ext cx="1567415" cy="977641"/>
          </a:xfrm>
          <a:prstGeom prst="rect">
            <a:avLst/>
          </a:prstGeom>
        </p:spPr>
      </p:pic>
      <p:sp>
        <p:nvSpPr>
          <p:cNvPr id="13" name="Rectangle 12"/>
          <p:cNvSpPr/>
          <p:nvPr/>
        </p:nvSpPr>
        <p:spPr>
          <a:xfrm>
            <a:off x="-1476672" y="3537604"/>
            <a:ext cx="989373" cy="461665"/>
          </a:xfrm>
          <a:prstGeom prst="rect">
            <a:avLst/>
          </a:prstGeom>
        </p:spPr>
        <p:txBody>
          <a:bodyPr wrap="none">
            <a:spAutoFit/>
          </a:bodyPr>
          <a:lstStyle/>
          <a:p>
            <a:pPr lvl="0" algn="just" rtl="1"/>
            <a:r>
              <a:rPr lang="ar-LB" sz="2400" b="1" dirty="0">
                <a:solidFill>
                  <a:srgbClr val="7030A0"/>
                </a:solidFill>
              </a:rPr>
              <a:t>المتوكّل</a:t>
            </a:r>
            <a:r>
              <a:rPr lang="ar-LB" dirty="0">
                <a:solidFill>
                  <a:srgbClr val="7030A0"/>
                </a:solidFill>
              </a:rPr>
              <a:t>.</a:t>
            </a:r>
            <a:endParaRPr lang="en-US" dirty="0">
              <a:solidFill>
                <a:srgbClr val="7030A0"/>
              </a:solidFill>
            </a:endParaRPr>
          </a:p>
        </p:txBody>
      </p:sp>
    </p:spTree>
    <p:extLst>
      <p:ext uri="{BB962C8B-B14F-4D97-AF65-F5344CB8AC3E}">
        <p14:creationId xmlns:p14="http://schemas.microsoft.com/office/powerpoint/2010/main" val="2792227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ppt_x"/>
                                          </p:val>
                                        </p:tav>
                                        <p:tav tm="100000">
                                          <p:val>
                                            <p:strVal val="#ppt_x"/>
                                          </p:val>
                                        </p:tav>
                                      </p:tavLst>
                                    </p:anim>
                                    <p:anim calcmode="lin" valueType="num">
                                      <p:cBhvr additive="base">
                                        <p:cTn id="39" dur="500" fill="hold"/>
                                        <p:tgtEl>
                                          <p:spTgt spid="6"/>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iterate type="wd">
                                    <p:tmPct val="13000"/>
                                  </p:iterate>
                                  <p:childTnLst>
                                    <p:set>
                                      <p:cBhvr>
                                        <p:cTn id="42" dur="1" fill="hold">
                                          <p:stCondLst>
                                            <p:cond delay="0"/>
                                          </p:stCondLst>
                                        </p:cTn>
                                        <p:tgtEl>
                                          <p:spTgt spid="2"/>
                                        </p:tgtEl>
                                        <p:attrNameLst>
                                          <p:attrName>style.visibility</p:attrName>
                                        </p:attrNameLst>
                                      </p:cBhvr>
                                      <p:to>
                                        <p:strVal val="visible"/>
                                      </p:to>
                                    </p:set>
                                    <p:anim calcmode="lin" valueType="num">
                                      <p:cBhvr>
                                        <p:cTn id="43" dur="500" fill="hold"/>
                                        <p:tgtEl>
                                          <p:spTgt spid="2"/>
                                        </p:tgtEl>
                                        <p:attrNameLst>
                                          <p:attrName>ppt_w</p:attrName>
                                        </p:attrNameLst>
                                      </p:cBhvr>
                                      <p:tavLst>
                                        <p:tav tm="0">
                                          <p:val>
                                            <p:fltVal val="0"/>
                                          </p:val>
                                        </p:tav>
                                        <p:tav tm="100000">
                                          <p:val>
                                            <p:strVal val="#ppt_w"/>
                                          </p:val>
                                        </p:tav>
                                      </p:tavLst>
                                    </p:anim>
                                    <p:anim calcmode="lin" valueType="num">
                                      <p:cBhvr>
                                        <p:cTn id="44" dur="500" fill="hold"/>
                                        <p:tgtEl>
                                          <p:spTgt spid="2"/>
                                        </p:tgtEl>
                                        <p:attrNameLst>
                                          <p:attrName>ppt_h</p:attrName>
                                        </p:attrNameLst>
                                      </p:cBhvr>
                                      <p:tavLst>
                                        <p:tav tm="0">
                                          <p:val>
                                            <p:fltVal val="0"/>
                                          </p:val>
                                        </p:tav>
                                        <p:tav tm="100000">
                                          <p:val>
                                            <p:strVal val="#ppt_h"/>
                                          </p:val>
                                        </p:tav>
                                      </p:tavLst>
                                    </p:anim>
                                    <p:animEffect transition="in" filter="fade">
                                      <p:cBhvr>
                                        <p:cTn id="45" dur="500"/>
                                        <p:tgtEl>
                                          <p:spTgt spid="2"/>
                                        </p:tgtEl>
                                      </p:cBhvr>
                                    </p:animEffect>
                                  </p:childTnLst>
                                  <p:subTnLst>
                                    <p:animClr clrSpc="rgb" dir="cw">
                                      <p:cBhvr override="childStyle">
                                        <p:cTn dur="1" fill="hold" display="0" masterRel="nextClick" afterEffect="1"/>
                                        <p:tgtEl>
                                          <p:spTgt spid="2"/>
                                        </p:tgtEl>
                                        <p:attrNameLst>
                                          <p:attrName>ppt_c</p:attrName>
                                        </p:attrNameLst>
                                      </p:cBhvr>
                                      <p:to>
                                        <a:srgbClr val="9900FF"/>
                                      </p:to>
                                    </p:animClr>
                                    <p:audio>
                                      <p:cMediaNode>
                                        <p:cTn display="0" masterRel="sameClick">
                                          <p:stCondLst>
                                            <p:cond evt="begin" delay="0">
                                              <p:tn val="41"/>
                                            </p:cond>
                                          </p:stCondLst>
                                          <p:endCondLst>
                                            <p:cond evt="onStopAudio" delay="0">
                                              <p:tgtEl>
                                                <p:sldTgt/>
                                              </p:tgtEl>
                                            </p:cond>
                                          </p:endCondLst>
                                        </p:cTn>
                                        <p:tgtEl>
                                          <p:sndTgt r:embed="rId3" name="bomb.wav"/>
                                        </p:tgtEl>
                                      </p:cMediaNode>
                                    </p:audio>
                                  </p:subTnLst>
                                </p:cTn>
                              </p:par>
                            </p:childTnLst>
                          </p:cTn>
                        </p:par>
                        <p:par>
                          <p:cTn id="46" fill="hold">
                            <p:stCondLst>
                              <p:cond delay="1065"/>
                            </p:stCondLst>
                            <p:childTnLst>
                              <p:par>
                                <p:cTn id="47" presetID="53" presetClass="entr" presetSubtype="16"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500" fill="hold"/>
                                        <p:tgtEl>
                                          <p:spTgt spid="13"/>
                                        </p:tgtEl>
                                        <p:attrNameLst>
                                          <p:attrName>ppt_w</p:attrName>
                                        </p:attrNameLst>
                                      </p:cBhvr>
                                      <p:tavLst>
                                        <p:tav tm="0">
                                          <p:val>
                                            <p:fltVal val="0"/>
                                          </p:val>
                                        </p:tav>
                                        <p:tav tm="100000">
                                          <p:val>
                                            <p:strVal val="#ppt_w"/>
                                          </p:val>
                                        </p:tav>
                                      </p:tavLst>
                                    </p:anim>
                                    <p:anim calcmode="lin" valueType="num">
                                      <p:cBhvr>
                                        <p:cTn id="50" dur="500" fill="hold"/>
                                        <p:tgtEl>
                                          <p:spTgt spid="13"/>
                                        </p:tgtEl>
                                        <p:attrNameLst>
                                          <p:attrName>ppt_h</p:attrName>
                                        </p:attrNameLst>
                                      </p:cBhvr>
                                      <p:tavLst>
                                        <p:tav tm="0">
                                          <p:val>
                                            <p:fltVal val="0"/>
                                          </p:val>
                                        </p:tav>
                                        <p:tav tm="100000">
                                          <p:val>
                                            <p:strVal val="#ppt_h"/>
                                          </p:val>
                                        </p:tav>
                                      </p:tavLst>
                                    </p:anim>
                                    <p:animEffect transition="in" filter="fade">
                                      <p:cBhvr>
                                        <p:cTn id="51" dur="5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63" presetClass="path" presetSubtype="0" accel="50000" decel="50000" fill="hold" nodeType="clickEffect">
                                  <p:stCondLst>
                                    <p:cond delay="0"/>
                                  </p:stCondLst>
                                  <p:childTnLst>
                                    <p:animMotion origin="layout" path="M -1.38889E-6 -4.07407E-6 L 0.79948 -0.03333 " pathEditMode="relative" rAng="0" ptsTypes="AA">
                                      <p:cBhvr>
                                        <p:cTn id="55" dur="2000" fill="hold"/>
                                        <p:tgtEl>
                                          <p:spTgt spid="13">
                                            <p:txEl>
                                              <p:pRg st="0" end="0"/>
                                            </p:txEl>
                                          </p:spTgt>
                                        </p:tgtEl>
                                        <p:attrNameLst>
                                          <p:attrName>ppt_x</p:attrName>
                                          <p:attrName>ppt_y</p:attrName>
                                        </p:attrNameLst>
                                      </p:cBhvr>
                                      <p:rCtr x="39965" y="-166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0" grpId="0"/>
      <p:bldP spid="11"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74" y="274031"/>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a:t>
            </a:r>
            <a:r>
              <a:rPr lang="ar-LB" sz="4800" dirty="0"/>
              <a:t>الثامن</a:t>
            </a:r>
            <a:endParaRPr lang="en-US" sz="4800" dirty="0"/>
          </a:p>
        </p:txBody>
      </p:sp>
      <p:sp>
        <p:nvSpPr>
          <p:cNvPr id="4" name="Rectangle: Rounded Corners 3">
            <a:hlinkClick r:id="" action="ppaction://hlinkshowjump?jump=firstslide"/>
            <a:extLst>
              <a:ext uri="{FF2B5EF4-FFF2-40B4-BE49-F238E27FC236}">
                <a16:creationId xmlns:a16="http://schemas.microsoft.com/office/drawing/2014/main" id="{892B4015-D9F7-4FC0-953F-1835555C8CB5}"/>
              </a:ext>
            </a:extLst>
          </p:cNvPr>
          <p:cNvSpPr/>
          <p:nvPr/>
        </p:nvSpPr>
        <p:spPr>
          <a:xfrm>
            <a:off x="6350135" y="5733817"/>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3" action="ppaction://hlinksldjump"/>
              </a:rPr>
              <a:t>للعودة اضغط هنا</a:t>
            </a:r>
            <a:endParaRPr lang="ar-KW" dirty="0"/>
          </a:p>
        </p:txBody>
      </p:sp>
      <p:pic>
        <p:nvPicPr>
          <p:cNvPr id="5" name="Picture 4"/>
          <p:cNvPicPr>
            <a:picLocks noChangeAspect="1"/>
          </p:cNvPicPr>
          <p:nvPr/>
        </p:nvPicPr>
        <p:blipFill>
          <a:blip r:embed="rId4"/>
          <a:stretch>
            <a:fillRect/>
          </a:stretch>
        </p:blipFill>
        <p:spPr>
          <a:xfrm>
            <a:off x="7955519" y="2383092"/>
            <a:ext cx="342975" cy="482719"/>
          </a:xfrm>
          <a:prstGeom prst="rect">
            <a:avLst/>
          </a:prstGeom>
        </p:spPr>
      </p:pic>
      <p:pic>
        <p:nvPicPr>
          <p:cNvPr id="6" name="Picture 5"/>
          <p:cNvPicPr>
            <a:picLocks noChangeAspect="1"/>
          </p:cNvPicPr>
          <p:nvPr/>
        </p:nvPicPr>
        <p:blipFill>
          <a:blip r:embed="rId5"/>
          <a:stretch>
            <a:fillRect/>
          </a:stretch>
        </p:blipFill>
        <p:spPr>
          <a:xfrm>
            <a:off x="8019381" y="4486890"/>
            <a:ext cx="342975" cy="482719"/>
          </a:xfrm>
          <a:prstGeom prst="rect">
            <a:avLst/>
          </a:prstGeom>
        </p:spPr>
      </p:pic>
      <p:pic>
        <p:nvPicPr>
          <p:cNvPr id="7" name="Picture 6"/>
          <p:cNvPicPr>
            <a:picLocks noChangeAspect="1"/>
          </p:cNvPicPr>
          <p:nvPr/>
        </p:nvPicPr>
        <p:blipFill>
          <a:blip r:embed="rId6"/>
          <a:stretch>
            <a:fillRect/>
          </a:stretch>
        </p:blipFill>
        <p:spPr>
          <a:xfrm>
            <a:off x="7955519" y="3388659"/>
            <a:ext cx="342975" cy="482719"/>
          </a:xfrm>
          <a:prstGeom prst="rect">
            <a:avLst/>
          </a:prstGeom>
        </p:spPr>
      </p:pic>
      <p:sp>
        <p:nvSpPr>
          <p:cNvPr id="9" name="Rectangle 8"/>
          <p:cNvSpPr/>
          <p:nvPr/>
        </p:nvSpPr>
        <p:spPr>
          <a:xfrm>
            <a:off x="719959" y="1197361"/>
            <a:ext cx="7470910" cy="461665"/>
          </a:xfrm>
          <a:prstGeom prst="rect">
            <a:avLst/>
          </a:prstGeom>
        </p:spPr>
        <p:txBody>
          <a:bodyPr wrap="square">
            <a:spAutoFit/>
          </a:bodyPr>
          <a:lstStyle/>
          <a:p>
            <a:pPr lvl="0" algn="just" rtl="1"/>
            <a:r>
              <a:rPr lang="ar-LB" sz="2400" dirty="0"/>
              <a:t>استشهد الإمام الهادي (عليه السلام) على يدّ:</a:t>
            </a:r>
            <a:endParaRPr lang="en-US" sz="2400" dirty="0"/>
          </a:p>
        </p:txBody>
      </p:sp>
      <p:sp>
        <p:nvSpPr>
          <p:cNvPr id="10" name="Rectangle 9"/>
          <p:cNvSpPr/>
          <p:nvPr/>
        </p:nvSpPr>
        <p:spPr>
          <a:xfrm>
            <a:off x="6242841" y="2393620"/>
            <a:ext cx="1678665" cy="461665"/>
          </a:xfrm>
          <a:prstGeom prst="rect">
            <a:avLst/>
          </a:prstGeom>
        </p:spPr>
        <p:txBody>
          <a:bodyPr wrap="none">
            <a:spAutoFit/>
          </a:bodyPr>
          <a:lstStyle/>
          <a:p>
            <a:pPr lvl="0" rtl="1"/>
            <a:r>
              <a:rPr lang="ar-LB" sz="2400" b="1" dirty="0"/>
              <a:t>المعتز</a:t>
            </a:r>
            <a:r>
              <a:rPr lang="ar-LB" dirty="0"/>
              <a:t> </a:t>
            </a:r>
            <a:r>
              <a:rPr lang="ar-LB" sz="2400" b="1" dirty="0"/>
              <a:t>العباسي</a:t>
            </a:r>
            <a:r>
              <a:rPr lang="ar-LB" dirty="0"/>
              <a:t>.</a:t>
            </a:r>
            <a:endParaRPr lang="en-US" dirty="0"/>
          </a:p>
        </p:txBody>
      </p:sp>
      <p:sp>
        <p:nvSpPr>
          <p:cNvPr id="11" name="Rectangle 10"/>
          <p:cNvSpPr/>
          <p:nvPr/>
        </p:nvSpPr>
        <p:spPr>
          <a:xfrm>
            <a:off x="6096968" y="3411696"/>
            <a:ext cx="1824538" cy="461665"/>
          </a:xfrm>
          <a:prstGeom prst="rect">
            <a:avLst/>
          </a:prstGeom>
        </p:spPr>
        <p:txBody>
          <a:bodyPr wrap="none">
            <a:spAutoFit/>
          </a:bodyPr>
          <a:lstStyle/>
          <a:p>
            <a:pPr lvl="0" rtl="1"/>
            <a:r>
              <a:rPr lang="ar-LB" sz="2400" b="1" dirty="0"/>
              <a:t>المتوكل</a:t>
            </a:r>
            <a:r>
              <a:rPr lang="ar-LB" dirty="0"/>
              <a:t> </a:t>
            </a:r>
            <a:r>
              <a:rPr lang="ar-LB" sz="2400" b="1" dirty="0"/>
              <a:t>العباسي</a:t>
            </a:r>
            <a:r>
              <a:rPr lang="ar-LB" dirty="0"/>
              <a:t>.</a:t>
            </a:r>
            <a:endParaRPr lang="en-US" dirty="0"/>
          </a:p>
        </p:txBody>
      </p:sp>
      <p:sp>
        <p:nvSpPr>
          <p:cNvPr id="12" name="Rectangle 11"/>
          <p:cNvSpPr/>
          <p:nvPr/>
        </p:nvSpPr>
        <p:spPr>
          <a:xfrm>
            <a:off x="6036367" y="4570773"/>
            <a:ext cx="1888659" cy="461665"/>
          </a:xfrm>
          <a:prstGeom prst="rect">
            <a:avLst/>
          </a:prstGeom>
        </p:spPr>
        <p:txBody>
          <a:bodyPr wrap="none">
            <a:spAutoFit/>
          </a:bodyPr>
          <a:lstStyle/>
          <a:p>
            <a:pPr lvl="0" rtl="1"/>
            <a:r>
              <a:rPr lang="ar-LB" sz="2400" b="1" dirty="0"/>
              <a:t>المنتصر</a:t>
            </a:r>
            <a:r>
              <a:rPr lang="ar-LB" dirty="0"/>
              <a:t> </a:t>
            </a:r>
            <a:r>
              <a:rPr lang="ar-LB" sz="2400" b="1" dirty="0"/>
              <a:t>العباسي</a:t>
            </a:r>
            <a:r>
              <a:rPr lang="ar-LB" dirty="0"/>
              <a:t>.</a:t>
            </a:r>
            <a:endParaRPr lang="en-US" dirty="0"/>
          </a:p>
        </p:txBody>
      </p:sp>
      <p:sp>
        <p:nvSpPr>
          <p:cNvPr id="13" name="Rectangle 12"/>
          <p:cNvSpPr/>
          <p:nvPr/>
        </p:nvSpPr>
        <p:spPr>
          <a:xfrm>
            <a:off x="4067944" y="6957392"/>
            <a:ext cx="1720343" cy="461665"/>
          </a:xfrm>
          <a:prstGeom prst="rect">
            <a:avLst/>
          </a:prstGeom>
        </p:spPr>
        <p:txBody>
          <a:bodyPr wrap="none">
            <a:spAutoFit/>
          </a:bodyPr>
          <a:lstStyle/>
          <a:p>
            <a:pPr lvl="0" rtl="1"/>
            <a:r>
              <a:rPr lang="ar-LB" sz="2400" b="1" dirty="0">
                <a:solidFill>
                  <a:srgbClr val="7030A0"/>
                </a:solidFill>
              </a:rPr>
              <a:t>المعتز</a:t>
            </a:r>
            <a:r>
              <a:rPr lang="ar-LB" sz="2400" dirty="0">
                <a:solidFill>
                  <a:srgbClr val="7030A0"/>
                </a:solidFill>
              </a:rPr>
              <a:t> </a:t>
            </a:r>
            <a:r>
              <a:rPr lang="ar-LB" sz="2400" b="1" dirty="0">
                <a:solidFill>
                  <a:srgbClr val="7030A0"/>
                </a:solidFill>
              </a:rPr>
              <a:t>العباسي</a:t>
            </a:r>
            <a:r>
              <a:rPr lang="ar-LB" sz="2400" dirty="0">
                <a:solidFill>
                  <a:srgbClr val="7030A0"/>
                </a:solidFill>
              </a:rPr>
              <a:t>.</a:t>
            </a:r>
            <a:endParaRPr lang="en-US" sz="2400" dirty="0">
              <a:solidFill>
                <a:srgbClr val="7030A0"/>
              </a:solidFill>
            </a:endParaRPr>
          </a:p>
        </p:txBody>
      </p:sp>
      <p:pic>
        <p:nvPicPr>
          <p:cNvPr id="14" name="Picture 13"/>
          <p:cNvPicPr>
            <a:picLocks noChangeAspect="1"/>
          </p:cNvPicPr>
          <p:nvPr/>
        </p:nvPicPr>
        <p:blipFill>
          <a:blip r:embed="rId7"/>
          <a:stretch>
            <a:fillRect/>
          </a:stretch>
        </p:blipFill>
        <p:spPr>
          <a:xfrm>
            <a:off x="467544" y="5477128"/>
            <a:ext cx="1567415" cy="977641"/>
          </a:xfrm>
          <a:prstGeom prst="rect">
            <a:avLst/>
          </a:prstGeom>
        </p:spPr>
      </p:pic>
    </p:spTree>
    <p:extLst>
      <p:ext uri="{BB962C8B-B14F-4D97-AF65-F5344CB8AC3E}">
        <p14:creationId xmlns:p14="http://schemas.microsoft.com/office/powerpoint/2010/main" val="2393757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ppt_x"/>
                                          </p:val>
                                        </p:tav>
                                        <p:tav tm="100000">
                                          <p:val>
                                            <p:strVal val="#ppt_x"/>
                                          </p:val>
                                        </p:tav>
                                      </p:tavLst>
                                    </p:anim>
                                    <p:anim calcmode="lin" valueType="num">
                                      <p:cBhvr additive="base">
                                        <p:cTn id="39" dur="500" fill="hold"/>
                                        <p:tgtEl>
                                          <p:spTgt spid="6"/>
                                        </p:tgtEl>
                                        <p:attrNameLst>
                                          <p:attrName>ppt_y</p:attrName>
                                        </p:attrNameLst>
                                      </p:cBhvr>
                                      <p:tavLst>
                                        <p:tav tm="0">
                                          <p:val>
                                            <p:strVal val="1+#ppt_h/2"/>
                                          </p:val>
                                        </p:tav>
                                        <p:tav tm="100000">
                                          <p:val>
                                            <p:strVal val="#ppt_y"/>
                                          </p:val>
                                        </p:tav>
                                      </p:tavLst>
                                    </p:anim>
                                  </p:childTnLst>
                                </p:cTn>
                              </p:par>
                              <p:par>
                                <p:cTn id="40" presetID="53" presetClass="entr" presetSubtype="16"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64" presetClass="path" presetSubtype="0" accel="50000" decel="50000" fill="hold" grpId="0" nodeType="clickEffect">
                                  <p:stCondLst>
                                    <p:cond delay="0"/>
                                  </p:stCondLst>
                                  <p:childTnLst>
                                    <p:animMotion origin="layout" path="M -0.10035 0.07129 L 0.22882 -0.7007 " pathEditMode="relative" rAng="0" ptsTypes="AA">
                                      <p:cBhvr>
                                        <p:cTn id="48" dur="2000" fill="hold"/>
                                        <p:tgtEl>
                                          <p:spTgt spid="13"/>
                                        </p:tgtEl>
                                        <p:attrNameLst>
                                          <p:attrName>ppt_x</p:attrName>
                                          <p:attrName>ppt_y</p:attrName>
                                        </p:attrNameLst>
                                      </p:cBhvr>
                                      <p:rCtr x="16458" y="-3861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1946</TotalTime>
  <Words>842</Words>
  <Application>Microsoft Office PowerPoint</Application>
  <PresentationFormat>On-screen Show (4:3)</PresentationFormat>
  <Paragraphs>126</Paragraphs>
  <Slides>14</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 Amir 1</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almahdi guides</cp:lastModifiedBy>
  <cp:revision>43</cp:revision>
  <dcterms:created xsi:type="dcterms:W3CDTF">2019-07-17T10:11:25Z</dcterms:created>
  <dcterms:modified xsi:type="dcterms:W3CDTF">2021-02-20T12:19:24Z</dcterms:modified>
</cp:coreProperties>
</file>