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70" r:id="rId9"/>
    <p:sldId id="271" r:id="rId10"/>
    <p:sldId id="263" r:id="rId11"/>
    <p:sldId id="264" r:id="rId12"/>
    <p:sldId id="265" r:id="rId13"/>
    <p:sldId id="266"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9"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37" autoAdjust="0"/>
    <p:restoredTop sz="94660"/>
  </p:normalViewPr>
  <p:slideViewPr>
    <p:cSldViewPr>
      <p:cViewPr varScale="1">
        <p:scale>
          <a:sx n="66" d="100"/>
          <a:sy n="66" d="100"/>
        </p:scale>
        <p:origin x="876" y="60"/>
      </p:cViewPr>
      <p:guideLst>
        <p:guide orient="horz" pos="138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K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9A633B9C-119D-44EB-8488-81C6EB6D6441}" type="datetimeFigureOut">
              <a:rPr lang="ar-KW" smtClean="0"/>
              <a:t>09/07/1442</a:t>
            </a:fld>
            <a:endParaRPr lang="ar-KW"/>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K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K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68F927AD-BB63-4B57-85CE-A47E9CDE4D25}" type="slidenum">
              <a:rPr lang="ar-KW" smtClean="0"/>
              <a:t>‹#›</a:t>
            </a:fld>
            <a:endParaRPr lang="ar-KW"/>
          </a:p>
        </p:txBody>
      </p:sp>
    </p:spTree>
    <p:extLst>
      <p:ext uri="{BB962C8B-B14F-4D97-AF65-F5344CB8AC3E}">
        <p14:creationId xmlns:p14="http://schemas.microsoft.com/office/powerpoint/2010/main" val="2931164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4</a:t>
            </a:fld>
            <a:endParaRPr lang="ar-KW"/>
          </a:p>
        </p:txBody>
      </p:sp>
    </p:spTree>
    <p:extLst>
      <p:ext uri="{BB962C8B-B14F-4D97-AF65-F5344CB8AC3E}">
        <p14:creationId xmlns:p14="http://schemas.microsoft.com/office/powerpoint/2010/main" val="2481938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LB" dirty="0" smtClean="0">
                <a:latin typeface="Times New Roman" panose="02020603050405020304" pitchFamily="18" charset="0"/>
                <a:ea typeface="Times New Roman" panose="02020603050405020304" pitchFamily="18" charset="0"/>
                <a:cs typeface="A- Amir 1" pitchFamily="2" charset="-78"/>
              </a:rPr>
              <a:t> </a:t>
            </a:r>
            <a:endParaRPr lang="en-US" sz="1050" dirty="0" smtClean="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14</a:t>
            </a:fld>
            <a:endParaRPr lang="ar-KW"/>
          </a:p>
        </p:txBody>
      </p:sp>
    </p:spTree>
    <p:extLst>
      <p:ext uri="{BB962C8B-B14F-4D97-AF65-F5344CB8AC3E}">
        <p14:creationId xmlns:p14="http://schemas.microsoft.com/office/powerpoint/2010/main" val="143674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LB" sz="1200" kern="1200" dirty="0" smtClean="0">
                <a:solidFill>
                  <a:schemeClr val="tx1"/>
                </a:solidFill>
                <a:effectLst/>
                <a:latin typeface="+mn-lt"/>
                <a:ea typeface="+mn-ea"/>
                <a:cs typeface="+mn-cs"/>
              </a:rPr>
              <a:t>تعقيب: إستطاع الإمام (عليه السلام) خلال هذه المدّة أن يكسب ولاء عدد كبير من حاشية المتوكل, الذي قرّر التخلّص من الإمام فسجنه مقدّمة لقتله، إلّا أنّ المتوكل قُتل قبل ذلك على يد ابنه المنتصر.</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5</a:t>
            </a:fld>
            <a:endParaRPr lang="ar-KW"/>
          </a:p>
        </p:txBody>
      </p:sp>
    </p:spTree>
    <p:extLst>
      <p:ext uri="{BB962C8B-B14F-4D97-AF65-F5344CB8AC3E}">
        <p14:creationId xmlns:p14="http://schemas.microsoft.com/office/powerpoint/2010/main" val="315566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sz="1200" kern="1200" dirty="0" smtClean="0">
                <a:solidFill>
                  <a:schemeClr val="tx1"/>
                </a:solidFill>
                <a:effectLst/>
                <a:latin typeface="+mn-lt"/>
                <a:ea typeface="+mn-ea"/>
                <a:cs typeface="+mn-cs"/>
              </a:rPr>
              <a:t>تعقيب: وقد ردّ المنتصر فدك للعلويين، وأرجع جميع أوقافهم إليهم، وعزل والي المدينة الذي كان يسيء لهم</a:t>
            </a:r>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6</a:t>
            </a:fld>
            <a:endParaRPr lang="ar-KW"/>
          </a:p>
        </p:txBody>
      </p:sp>
    </p:spTree>
    <p:extLst>
      <p:ext uri="{BB962C8B-B14F-4D97-AF65-F5344CB8AC3E}">
        <p14:creationId xmlns:p14="http://schemas.microsoft.com/office/powerpoint/2010/main" val="3242616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sz="1200" kern="1200" dirty="0" smtClean="0">
                <a:solidFill>
                  <a:schemeClr val="tx1"/>
                </a:solidFill>
                <a:effectLst/>
                <a:latin typeface="+mn-lt"/>
                <a:ea typeface="+mn-ea"/>
                <a:cs typeface="+mn-cs"/>
              </a:rPr>
              <a:t>تعقيب: حتى أنهم كانوا يعيّنون الخليفة ويعزلونه متى شاؤوا وأرادوا ذلك.</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7</a:t>
            </a:fld>
            <a:endParaRPr lang="ar-KW"/>
          </a:p>
        </p:txBody>
      </p:sp>
    </p:spTree>
    <p:extLst>
      <p:ext uri="{BB962C8B-B14F-4D97-AF65-F5344CB8AC3E}">
        <p14:creationId xmlns:p14="http://schemas.microsoft.com/office/powerpoint/2010/main" val="3900626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LB" sz="1200" kern="1200" dirty="0" smtClean="0">
                <a:solidFill>
                  <a:schemeClr val="tx1"/>
                </a:solidFill>
                <a:effectLst/>
                <a:latin typeface="+mn-lt"/>
                <a:ea typeface="+mn-ea"/>
                <a:cs typeface="+mn-cs"/>
              </a:rPr>
              <a:t>تعقيب: وقد عاصره 14 سنة، ومما قام به هذا الحاقد أن هدم قبر الإمام الحسين (عليه السلام) وأجرى المياه على القبر الشريف، ولكن المياه لم تقترب من القبر بل حارت عنه، وسميّ ذلك المكان بالحائر الحسيني.</a:t>
            </a:r>
            <a:endParaRPr lang="en-US" sz="1200" kern="1200" dirty="0" smtClean="0">
              <a:solidFill>
                <a:schemeClr val="tx1"/>
              </a:solidFill>
              <a:effectLst/>
              <a:latin typeface="+mn-lt"/>
              <a:ea typeface="+mn-ea"/>
              <a:cs typeface="+mn-cs"/>
            </a:endParaRPr>
          </a:p>
          <a:p>
            <a:pPr algn="just" rtl="1"/>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8</a:t>
            </a:fld>
            <a:endParaRPr lang="ar-KW"/>
          </a:p>
        </p:txBody>
      </p:sp>
    </p:spTree>
    <p:extLst>
      <p:ext uri="{BB962C8B-B14F-4D97-AF65-F5344CB8AC3E}">
        <p14:creationId xmlns:p14="http://schemas.microsoft.com/office/powerpoint/2010/main" val="377801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ar-LB" sz="1200" kern="1200" dirty="0" smtClean="0">
                <a:solidFill>
                  <a:schemeClr val="tx1"/>
                </a:solidFill>
                <a:effectLst/>
                <a:latin typeface="+mn-lt"/>
                <a:ea typeface="+mn-ea"/>
                <a:cs typeface="+mn-cs"/>
              </a:rPr>
              <a:t>تعقيب: استشهد الإمام الهادي (عليه السلام) علي يد الخليفة المعتز العباسي مسمومًا وكان له من العمر واحد وأربعون عامًا, ودفن في بيته في سامراء.</a:t>
            </a:r>
            <a:endParaRPr lang="en-US" sz="1200" kern="1200" dirty="0" smtClean="0">
              <a:solidFill>
                <a:schemeClr val="tx1"/>
              </a:solidFill>
              <a:effectLst/>
              <a:latin typeface="+mn-lt"/>
              <a:ea typeface="+mn-ea"/>
              <a:cs typeface="+mn-cs"/>
            </a:endParaRPr>
          </a:p>
          <a:p>
            <a:pPr algn="r" rtl="1"/>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9</a:t>
            </a:fld>
            <a:endParaRPr lang="ar-KW"/>
          </a:p>
        </p:txBody>
      </p:sp>
    </p:spTree>
    <p:extLst>
      <p:ext uri="{BB962C8B-B14F-4D97-AF65-F5344CB8AC3E}">
        <p14:creationId xmlns:p14="http://schemas.microsoft.com/office/powerpoint/2010/main" val="2462190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ar-LB" sz="1200" kern="1200" dirty="0" smtClean="0">
                <a:solidFill>
                  <a:schemeClr val="tx1"/>
                </a:solidFill>
                <a:effectLst/>
                <a:latin typeface="+mn-lt"/>
                <a:ea typeface="+mn-ea"/>
                <a:cs typeface="+mn-cs"/>
              </a:rPr>
              <a:t>تعقيب: وهذا نص الأبيات الأولى من القصيدة:</a:t>
            </a:r>
            <a:endParaRPr lang="en-US" sz="1200" kern="1200" dirty="0" smtClean="0">
              <a:solidFill>
                <a:schemeClr val="tx1"/>
              </a:solidFill>
              <a:effectLst/>
              <a:latin typeface="+mn-lt"/>
              <a:ea typeface="+mn-ea"/>
              <a:cs typeface="+mn-cs"/>
            </a:endParaRPr>
          </a:p>
          <a:p>
            <a:pPr algn="just" rtl="1"/>
            <a:r>
              <a:rPr lang="ar-LB" sz="1200" kern="1200" dirty="0" smtClean="0">
                <a:solidFill>
                  <a:schemeClr val="tx1"/>
                </a:solidFill>
                <a:effectLst/>
                <a:latin typeface="+mn-lt"/>
                <a:ea typeface="+mn-ea"/>
                <a:cs typeface="+mn-cs"/>
              </a:rPr>
              <a:t>باتُوا على قُلَلِ الأجبال تحرسهم 	غُلب الرجال فما أغنتهم القلل</a:t>
            </a:r>
            <a:endParaRPr lang="en-US" sz="1200" kern="1200" dirty="0" smtClean="0">
              <a:solidFill>
                <a:schemeClr val="tx1"/>
              </a:solidFill>
              <a:effectLst/>
              <a:latin typeface="+mn-lt"/>
              <a:ea typeface="+mn-ea"/>
              <a:cs typeface="+mn-cs"/>
            </a:endParaRPr>
          </a:p>
          <a:p>
            <a:pPr algn="just" rtl="1"/>
            <a:r>
              <a:rPr lang="ar-LB" sz="1200" kern="1200" dirty="0" smtClean="0">
                <a:solidFill>
                  <a:schemeClr val="tx1"/>
                </a:solidFill>
                <a:effectLst/>
                <a:latin typeface="+mn-lt"/>
                <a:ea typeface="+mn-ea"/>
                <a:cs typeface="+mn-cs"/>
              </a:rPr>
              <a:t>واستُنزلوا بعد عزٍّ عن معاقِلِهم       فأُودعوا حفرًا يا بِئسَ ما نَزلوا</a:t>
            </a:r>
            <a:endParaRPr lang="en-US" sz="1200" kern="1200" dirty="0" smtClean="0">
              <a:solidFill>
                <a:schemeClr val="tx1"/>
              </a:solidFill>
              <a:effectLst/>
              <a:latin typeface="+mn-lt"/>
              <a:ea typeface="+mn-ea"/>
              <a:cs typeface="+mn-cs"/>
            </a:endParaRPr>
          </a:p>
          <a:p>
            <a:pPr algn="just" rtl="1"/>
            <a:r>
              <a:rPr lang="ar-LB" sz="1200" kern="1200" dirty="0" smtClean="0">
                <a:solidFill>
                  <a:schemeClr val="tx1"/>
                </a:solidFill>
                <a:effectLst/>
                <a:latin typeface="+mn-lt"/>
                <a:ea typeface="+mn-ea"/>
                <a:cs typeface="+mn-cs"/>
              </a:rPr>
              <a:t>ناداهم صارخٌ من بعد ما قُبروا 	أين الأسرّة والتيجان والحللُ؟</a:t>
            </a:r>
            <a:endParaRPr lang="en-US" sz="1200" kern="1200" dirty="0" smtClean="0">
              <a:solidFill>
                <a:schemeClr val="tx1"/>
              </a:solidFill>
              <a:effectLst/>
              <a:latin typeface="+mn-lt"/>
              <a:ea typeface="+mn-ea"/>
              <a:cs typeface="+mn-cs"/>
            </a:endParaRPr>
          </a:p>
          <a:p>
            <a:pPr algn="just" rtl="1"/>
            <a:r>
              <a:rPr lang="ar-LB" sz="1200" kern="1200" dirty="0" smtClean="0">
                <a:solidFill>
                  <a:schemeClr val="tx1"/>
                </a:solidFill>
                <a:effectLst/>
                <a:latin typeface="+mn-lt"/>
                <a:ea typeface="+mn-ea"/>
                <a:cs typeface="+mn-cs"/>
              </a:rPr>
              <a:t>أين الوجوه التي كانت منعّمةً 	من دونها تضرب الأستار والكللُ</a:t>
            </a:r>
          </a:p>
          <a:p>
            <a:pPr marL="0" marR="0" indent="0" algn="just" defTabSz="914400" rtl="1" eaLnBrk="1" fontAlgn="auto" latinLnBrk="0" hangingPunct="1">
              <a:lnSpc>
                <a:spcPct val="100000"/>
              </a:lnSpc>
              <a:spcBef>
                <a:spcPts val="0"/>
              </a:spcBef>
              <a:spcAft>
                <a:spcPts val="0"/>
              </a:spcAft>
              <a:buClrTx/>
              <a:buSzTx/>
              <a:buFontTx/>
              <a:buNone/>
              <a:tabLst/>
              <a:defRPr/>
            </a:pPr>
            <a:r>
              <a:rPr lang="ar-LB" sz="1200" kern="1200" dirty="0" smtClean="0">
                <a:solidFill>
                  <a:schemeClr val="tx1"/>
                </a:solidFill>
                <a:effectLst/>
                <a:latin typeface="+mn-lt"/>
                <a:ea typeface="+mn-ea"/>
                <a:cs typeface="+mn-cs"/>
              </a:rPr>
              <a:t>وبعد أن سمع المتوكل هذه الأبيات بكى حتى ابتلّت لحيته بالدموع, وبكى الحاضرون معه.</a:t>
            </a:r>
            <a:endParaRPr lang="en-US" sz="1200" kern="1200" dirty="0" smtClean="0">
              <a:solidFill>
                <a:schemeClr val="tx1"/>
              </a:solidFill>
              <a:effectLst/>
              <a:latin typeface="+mn-lt"/>
              <a:ea typeface="+mn-ea"/>
              <a:cs typeface="+mn-cs"/>
            </a:endParaRPr>
          </a:p>
          <a:p>
            <a:pPr algn="just" rtl="1"/>
            <a:endParaRPr lang="en-US" sz="1200" kern="1200" dirty="0" smtClean="0">
              <a:solidFill>
                <a:schemeClr val="tx1"/>
              </a:solidFill>
              <a:effectLst/>
              <a:latin typeface="+mn-lt"/>
              <a:ea typeface="+mn-ea"/>
              <a:cs typeface="+mn-cs"/>
            </a:endParaRPr>
          </a:p>
          <a:p>
            <a:pPr algn="just" rtl="1"/>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10</a:t>
            </a:fld>
            <a:endParaRPr lang="ar-KW"/>
          </a:p>
        </p:txBody>
      </p:sp>
    </p:spTree>
    <p:extLst>
      <p:ext uri="{BB962C8B-B14F-4D97-AF65-F5344CB8AC3E}">
        <p14:creationId xmlns:p14="http://schemas.microsoft.com/office/powerpoint/2010/main" val="3029407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12</a:t>
            </a:fld>
            <a:endParaRPr lang="ar-KW"/>
          </a:p>
        </p:txBody>
      </p:sp>
    </p:spTree>
    <p:extLst>
      <p:ext uri="{BB962C8B-B14F-4D97-AF65-F5344CB8AC3E}">
        <p14:creationId xmlns:p14="http://schemas.microsoft.com/office/powerpoint/2010/main" val="3264154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ar-LB" sz="1200" kern="1200" dirty="0" smtClean="0">
                <a:solidFill>
                  <a:schemeClr val="tx1"/>
                </a:solidFill>
                <a:effectLst/>
                <a:latin typeface="+mn-lt"/>
                <a:ea typeface="+mn-ea"/>
                <a:cs typeface="+mn-cs"/>
              </a:rPr>
              <a:t>تعقيب: لم يحصل شكٌ معتبر في إمامة الإمام الهادي (عليه السلام) لصغر سنّه، لأن مشكلة البلوغ واستلام الامامة في سنّ مبكرة قد حُلّت من قبل مع الإمام الجواد (عليه السلام).</a:t>
            </a:r>
            <a:r>
              <a:rPr lang="ar-LB" dirty="0" smtClean="0">
                <a:latin typeface="Times New Roman" panose="02020603050405020304" pitchFamily="18" charset="0"/>
                <a:ea typeface="Times New Roman" panose="02020603050405020304" pitchFamily="18" charset="0"/>
                <a:cs typeface="A- Amir 1" pitchFamily="2" charset="-78"/>
              </a:rPr>
              <a:t> </a:t>
            </a:r>
            <a:endParaRPr lang="en-US" sz="1050" dirty="0" smtClean="0">
              <a:effectLst/>
              <a:latin typeface="Times New Roman" panose="02020603050405020304" pitchFamily="18" charset="0"/>
              <a:ea typeface="Times New Roman" panose="02020603050405020304" pitchFamily="18" charset="0"/>
            </a:endParaRPr>
          </a:p>
          <a:p>
            <a:pPr algn="just"/>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13</a:t>
            </a:fld>
            <a:endParaRPr lang="ar-KW"/>
          </a:p>
        </p:txBody>
      </p:sp>
    </p:spTree>
    <p:extLst>
      <p:ext uri="{BB962C8B-B14F-4D97-AF65-F5344CB8AC3E}">
        <p14:creationId xmlns:p14="http://schemas.microsoft.com/office/powerpoint/2010/main" val="340050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460192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40222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85027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42022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86479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165B3-7A13-4ACC-A37A-EDF70582BBCC}"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9051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165B3-7A13-4ACC-A37A-EDF70582BBCC}" type="datetimeFigureOut">
              <a:rPr lang="en-US" smtClean="0"/>
              <a:t>20/02/2021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06981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165B3-7A13-4ACC-A37A-EDF70582BBCC}" type="datetimeFigureOut">
              <a:rPr lang="en-US" smtClean="0"/>
              <a:t>20/02/2021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57093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165B3-7A13-4ACC-A37A-EDF70582BBCC}" type="datetimeFigureOut">
              <a:rPr lang="en-US" smtClean="0"/>
              <a:t>20/02/2021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25446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165B3-7A13-4ACC-A37A-EDF70582BBCC}"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51468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165B3-7A13-4ACC-A37A-EDF70582BBCC}"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53921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44165B3-7A13-4ACC-A37A-EDF70582BBCC}" type="datetimeFigureOut">
              <a:rPr lang="en-US" smtClean="0"/>
              <a:t>20/02/2021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3CCAF3-B7BE-4966-8CB6-DE168F56E99C}" type="slidenum">
              <a:rPr lang="en-US" smtClean="0"/>
              <a:t>‹#›</a:t>
            </a:fld>
            <a:endParaRPr lang="en-US"/>
          </a:p>
        </p:txBody>
      </p:sp>
    </p:spTree>
    <p:extLst>
      <p:ext uri="{BB962C8B-B14F-4D97-AF65-F5344CB8AC3E}">
        <p14:creationId xmlns:p14="http://schemas.microsoft.com/office/powerpoint/2010/main" val="1793208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2.emf"/><Relationship Id="rId18" Type="http://schemas.openxmlformats.org/officeDocument/2006/relationships/slide" Target="slide4.xml"/><Relationship Id="rId26" Type="http://schemas.openxmlformats.org/officeDocument/2006/relationships/audio" Target="../media/audio4.wav"/><Relationship Id="rId3" Type="http://schemas.openxmlformats.org/officeDocument/2006/relationships/image" Target="../media/image2.emf"/><Relationship Id="rId21" Type="http://schemas.openxmlformats.org/officeDocument/2006/relationships/slide" Target="slide6.xml"/><Relationship Id="rId34" Type="http://schemas.openxmlformats.org/officeDocument/2006/relationships/image" Target="../media/image14.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slide" Target="slide3.xml"/><Relationship Id="rId25" Type="http://schemas.openxmlformats.org/officeDocument/2006/relationships/slide" Target="slide9.xml"/><Relationship Id="rId33" Type="http://schemas.openxmlformats.org/officeDocument/2006/relationships/slide" Target="slide11.xml"/><Relationship Id="rId2" Type="http://schemas.openxmlformats.org/officeDocument/2006/relationships/image" Target="../media/image1.emf"/><Relationship Id="rId16" Type="http://schemas.openxmlformats.org/officeDocument/2006/relationships/audio" Target="../media/audio1.wav"/><Relationship Id="rId20" Type="http://schemas.openxmlformats.org/officeDocument/2006/relationships/slide" Target="slide5.xml"/><Relationship Id="rId29"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image" Target="../media/image5.emf"/><Relationship Id="rId11" Type="http://schemas.openxmlformats.org/officeDocument/2006/relationships/image" Target="../media/image10.emf"/><Relationship Id="rId24" Type="http://schemas.openxmlformats.org/officeDocument/2006/relationships/audio" Target="../media/audio3.wav"/><Relationship Id="rId32" Type="http://schemas.openxmlformats.org/officeDocument/2006/relationships/slide" Target="slide14.xml"/><Relationship Id="rId5" Type="http://schemas.openxmlformats.org/officeDocument/2006/relationships/image" Target="../media/image4.emf"/><Relationship Id="rId15" Type="http://schemas.openxmlformats.org/officeDocument/2006/relationships/slide" Target="slide2.xml"/><Relationship Id="rId23" Type="http://schemas.openxmlformats.org/officeDocument/2006/relationships/slide" Target="slide8.xml"/><Relationship Id="rId28" Type="http://schemas.openxmlformats.org/officeDocument/2006/relationships/slide" Target="slide12.xml"/><Relationship Id="rId10" Type="http://schemas.openxmlformats.org/officeDocument/2006/relationships/image" Target="../media/image9.emf"/><Relationship Id="rId19" Type="http://schemas.openxmlformats.org/officeDocument/2006/relationships/audio" Target="../media/audio2.wav"/><Relationship Id="rId31" Type="http://schemas.openxmlformats.org/officeDocument/2006/relationships/audio" Target="../media/audio6.wav"/><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 Id="rId22" Type="http://schemas.openxmlformats.org/officeDocument/2006/relationships/slide" Target="slide7.xml"/><Relationship Id="rId27" Type="http://schemas.openxmlformats.org/officeDocument/2006/relationships/slide" Target="slide10.xml"/><Relationship Id="rId30" Type="http://schemas.openxmlformats.org/officeDocument/2006/relationships/slide" Target="slide13.xml"/><Relationship Id="rId35" Type="http://schemas.openxmlformats.org/officeDocument/2006/relationships/image" Target="../media/image15.emf"/><Relationship Id="rId8" Type="http://schemas.openxmlformats.org/officeDocument/2006/relationships/image" Target="../media/image7.emf"/></Relationships>
</file>

<file path=ppt/slides/_rels/slide10.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8.emf"/><Relationship Id="rId4" Type="http://schemas.openxmlformats.org/officeDocument/2006/relationships/image" Target="../media/image17.emf"/></Relationships>
</file>

<file path=ppt/slides/_rels/slide4.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1998650" y="1521309"/>
            <a:ext cx="5146699" cy="4999017"/>
            <a:chOff x="-991499" y="-234591"/>
            <a:chExt cx="7391616" cy="7179518"/>
          </a:xfrm>
        </p:grpSpPr>
        <p:grpSp>
          <p:nvGrpSpPr>
            <p:cNvPr id="49" name="Group 48"/>
            <p:cNvGrpSpPr/>
            <p:nvPr/>
          </p:nvGrpSpPr>
          <p:grpSpPr>
            <a:xfrm>
              <a:off x="-991499" y="-234591"/>
              <a:ext cx="7391616" cy="7179518"/>
              <a:chOff x="-991499" y="-234591"/>
              <a:chExt cx="7391616" cy="7179518"/>
            </a:xfrm>
          </p:grpSpPr>
          <p:grpSp>
            <p:nvGrpSpPr>
              <p:cNvPr id="48" name="Group 47"/>
              <p:cNvGrpSpPr/>
              <p:nvPr/>
            </p:nvGrpSpPr>
            <p:grpSpPr>
              <a:xfrm>
                <a:off x="-991499" y="-234591"/>
                <a:ext cx="7391616" cy="7108064"/>
                <a:chOff x="-991499" y="-234591"/>
                <a:chExt cx="7391616" cy="7108064"/>
              </a:xfrm>
            </p:grpSpPr>
            <p:pic>
              <p:nvPicPr>
                <p:cNvPr id="25" name="Picture 24"/>
                <p:cNvPicPr>
                  <a:picLocks noChangeAspect="1"/>
                </p:cNvPicPr>
                <p:nvPr/>
              </p:nvPicPr>
              <p:blipFill>
                <a:blip r:embed="rId2"/>
                <a:stretch>
                  <a:fillRect/>
                </a:stretch>
              </p:blipFill>
              <p:spPr>
                <a:xfrm>
                  <a:off x="3556360" y="-99392"/>
                  <a:ext cx="1638659" cy="1727625"/>
                </a:xfrm>
                <a:prstGeom prst="rect">
                  <a:avLst/>
                </a:prstGeom>
                <a:ln>
                  <a:noFill/>
                </a:ln>
                <a:effectLst>
                  <a:softEdge rad="112500"/>
                </a:effectLst>
              </p:spPr>
            </p:pic>
            <p:grpSp>
              <p:nvGrpSpPr>
                <p:cNvPr id="47" name="Group 46"/>
                <p:cNvGrpSpPr/>
                <p:nvPr/>
              </p:nvGrpSpPr>
              <p:grpSpPr>
                <a:xfrm>
                  <a:off x="-991499" y="-234591"/>
                  <a:ext cx="7391616" cy="7108064"/>
                  <a:chOff x="-991499" y="-234591"/>
                  <a:chExt cx="7391616" cy="7108064"/>
                </a:xfrm>
              </p:grpSpPr>
              <p:pic>
                <p:nvPicPr>
                  <p:cNvPr id="18" name="Picture 17"/>
                  <p:cNvPicPr>
                    <a:picLocks noChangeAspect="1"/>
                  </p:cNvPicPr>
                  <p:nvPr/>
                </p:nvPicPr>
                <p:blipFill>
                  <a:blip r:embed="rId3"/>
                  <a:stretch>
                    <a:fillRect/>
                  </a:stretch>
                </p:blipFill>
                <p:spPr>
                  <a:xfrm>
                    <a:off x="-806627" y="3632478"/>
                    <a:ext cx="1613254" cy="1435453"/>
                  </a:xfrm>
                  <a:prstGeom prst="rect">
                    <a:avLst/>
                  </a:prstGeom>
                  <a:ln>
                    <a:noFill/>
                  </a:ln>
                  <a:effectLst>
                    <a:softEdge rad="112500"/>
                  </a:effectLst>
                </p:spPr>
              </p:pic>
              <p:pic>
                <p:nvPicPr>
                  <p:cNvPr id="21" name="Picture 20"/>
                  <p:cNvPicPr>
                    <a:picLocks noChangeAspect="1"/>
                  </p:cNvPicPr>
                  <p:nvPr/>
                </p:nvPicPr>
                <p:blipFill>
                  <a:blip r:embed="rId4"/>
                  <a:stretch>
                    <a:fillRect/>
                  </a:stretch>
                </p:blipFill>
                <p:spPr>
                  <a:xfrm>
                    <a:off x="-991499" y="1949888"/>
                    <a:ext cx="1651362" cy="1473563"/>
                  </a:xfrm>
                  <a:prstGeom prst="rect">
                    <a:avLst/>
                  </a:prstGeom>
                  <a:ln>
                    <a:noFill/>
                  </a:ln>
                  <a:effectLst>
                    <a:softEdge rad="112500"/>
                  </a:effectLst>
                </p:spPr>
              </p:pic>
              <p:pic>
                <p:nvPicPr>
                  <p:cNvPr id="22" name="Picture 21"/>
                  <p:cNvPicPr>
                    <a:picLocks noChangeAspect="1"/>
                  </p:cNvPicPr>
                  <p:nvPr/>
                </p:nvPicPr>
                <p:blipFill>
                  <a:blip r:embed="rId5"/>
                  <a:stretch>
                    <a:fillRect/>
                  </a:stretch>
                </p:blipFill>
                <p:spPr>
                  <a:xfrm>
                    <a:off x="-457471" y="501616"/>
                    <a:ext cx="1816498" cy="1816547"/>
                  </a:xfrm>
                  <a:prstGeom prst="rect">
                    <a:avLst/>
                  </a:prstGeom>
                  <a:ln>
                    <a:noFill/>
                  </a:ln>
                  <a:effectLst>
                    <a:softEdge rad="112500"/>
                  </a:effectLst>
                </p:spPr>
              </p:pic>
              <p:pic>
                <p:nvPicPr>
                  <p:cNvPr id="23" name="Picture 22"/>
                  <p:cNvPicPr>
                    <a:picLocks noChangeAspect="1"/>
                  </p:cNvPicPr>
                  <p:nvPr/>
                </p:nvPicPr>
                <p:blipFill>
                  <a:blip r:embed="rId6"/>
                  <a:stretch>
                    <a:fillRect/>
                  </a:stretch>
                </p:blipFill>
                <p:spPr>
                  <a:xfrm>
                    <a:off x="634030" y="-234591"/>
                    <a:ext cx="1600551" cy="1740328"/>
                  </a:xfrm>
                  <a:prstGeom prst="rect">
                    <a:avLst/>
                  </a:prstGeom>
                  <a:ln>
                    <a:noFill/>
                  </a:ln>
                  <a:effectLst>
                    <a:softEdge rad="112500"/>
                  </a:effectLst>
                </p:spPr>
              </p:pic>
              <p:pic>
                <p:nvPicPr>
                  <p:cNvPr id="24" name="Picture 23"/>
                  <p:cNvPicPr>
                    <a:picLocks noChangeAspect="1"/>
                  </p:cNvPicPr>
                  <p:nvPr/>
                </p:nvPicPr>
                <p:blipFill>
                  <a:blip r:embed="rId7"/>
                  <a:stretch>
                    <a:fillRect/>
                  </a:stretch>
                </p:blipFill>
                <p:spPr>
                  <a:xfrm>
                    <a:off x="2180470" y="-234591"/>
                    <a:ext cx="1562442" cy="1549781"/>
                  </a:xfrm>
                  <a:prstGeom prst="rect">
                    <a:avLst/>
                  </a:prstGeom>
                  <a:ln>
                    <a:noFill/>
                  </a:ln>
                  <a:effectLst>
                    <a:softEdge rad="112500"/>
                  </a:effectLst>
                </p:spPr>
              </p:pic>
              <p:pic>
                <p:nvPicPr>
                  <p:cNvPr id="26" name="Picture 25"/>
                  <p:cNvPicPr>
                    <a:picLocks noChangeAspect="1"/>
                  </p:cNvPicPr>
                  <p:nvPr/>
                </p:nvPicPr>
                <p:blipFill>
                  <a:blip r:embed="rId8"/>
                  <a:stretch>
                    <a:fillRect/>
                  </a:stretch>
                </p:blipFill>
                <p:spPr>
                  <a:xfrm>
                    <a:off x="4403721" y="635573"/>
                    <a:ext cx="1752984" cy="1714922"/>
                  </a:xfrm>
                  <a:prstGeom prst="rect">
                    <a:avLst/>
                  </a:prstGeom>
                  <a:ln>
                    <a:noFill/>
                  </a:ln>
                  <a:effectLst>
                    <a:softEdge rad="112500"/>
                  </a:effectLst>
                </p:spPr>
              </p:pic>
              <p:pic>
                <p:nvPicPr>
                  <p:cNvPr id="27" name="Picture 26"/>
                  <p:cNvPicPr>
                    <a:picLocks noChangeAspect="1"/>
                  </p:cNvPicPr>
                  <p:nvPr/>
                </p:nvPicPr>
                <p:blipFill>
                  <a:blip r:embed="rId9"/>
                  <a:stretch>
                    <a:fillRect/>
                  </a:stretch>
                </p:blipFill>
                <p:spPr>
                  <a:xfrm>
                    <a:off x="4837675" y="2027329"/>
                    <a:ext cx="1562442" cy="1562485"/>
                  </a:xfrm>
                  <a:prstGeom prst="rect">
                    <a:avLst/>
                  </a:prstGeom>
                  <a:ln>
                    <a:noFill/>
                  </a:ln>
                  <a:effectLst>
                    <a:softEdge rad="112500"/>
                  </a:effectLst>
                </p:spPr>
              </p:pic>
              <p:pic>
                <p:nvPicPr>
                  <p:cNvPr id="28" name="Picture 27"/>
                  <p:cNvPicPr>
                    <a:picLocks noChangeAspect="1"/>
                  </p:cNvPicPr>
                  <p:nvPr/>
                </p:nvPicPr>
                <p:blipFill>
                  <a:blip r:embed="rId10"/>
                  <a:stretch>
                    <a:fillRect/>
                  </a:stretch>
                </p:blipFill>
                <p:spPr>
                  <a:xfrm>
                    <a:off x="4559108" y="3502420"/>
                    <a:ext cx="1702173" cy="1575188"/>
                  </a:xfrm>
                  <a:prstGeom prst="rect">
                    <a:avLst/>
                  </a:prstGeom>
                  <a:ln>
                    <a:noFill/>
                  </a:ln>
                  <a:effectLst>
                    <a:softEdge rad="112500"/>
                  </a:effectLst>
                </p:spPr>
              </p:pic>
              <p:pic>
                <p:nvPicPr>
                  <p:cNvPr id="29" name="Picture 28"/>
                  <p:cNvPicPr>
                    <a:picLocks noChangeAspect="1"/>
                  </p:cNvPicPr>
                  <p:nvPr/>
                </p:nvPicPr>
                <p:blipFill>
                  <a:blip r:embed="rId11"/>
                  <a:stretch>
                    <a:fillRect/>
                  </a:stretch>
                </p:blipFill>
                <p:spPr>
                  <a:xfrm>
                    <a:off x="3790164" y="4513365"/>
                    <a:ext cx="1803795" cy="1803844"/>
                  </a:xfrm>
                  <a:prstGeom prst="rect">
                    <a:avLst/>
                  </a:prstGeom>
                  <a:ln>
                    <a:noFill/>
                  </a:ln>
                  <a:effectLst>
                    <a:softEdge rad="112500"/>
                  </a:effectLst>
                </p:spPr>
              </p:pic>
              <p:pic>
                <p:nvPicPr>
                  <p:cNvPr id="31" name="Picture 30"/>
                  <p:cNvPicPr>
                    <a:picLocks noChangeAspect="1"/>
                  </p:cNvPicPr>
                  <p:nvPr/>
                </p:nvPicPr>
                <p:blipFill>
                  <a:blip r:embed="rId12"/>
                  <a:stretch>
                    <a:fillRect/>
                  </a:stretch>
                </p:blipFill>
                <p:spPr>
                  <a:xfrm>
                    <a:off x="1235900" y="5260176"/>
                    <a:ext cx="1448117" cy="1613297"/>
                  </a:xfrm>
                  <a:prstGeom prst="rect">
                    <a:avLst/>
                  </a:prstGeom>
                  <a:ln>
                    <a:noFill/>
                  </a:ln>
                  <a:effectLst>
                    <a:softEdge rad="112500"/>
                  </a:effectLst>
                </p:spPr>
              </p:pic>
              <p:pic>
                <p:nvPicPr>
                  <p:cNvPr id="32" name="Picture 31"/>
                  <p:cNvPicPr>
                    <a:picLocks noChangeAspect="1"/>
                  </p:cNvPicPr>
                  <p:nvPr/>
                </p:nvPicPr>
                <p:blipFill>
                  <a:blip r:embed="rId13"/>
                  <a:stretch>
                    <a:fillRect/>
                  </a:stretch>
                </p:blipFill>
                <p:spPr>
                  <a:xfrm>
                    <a:off x="-162571" y="4720816"/>
                    <a:ext cx="1791092" cy="1791141"/>
                  </a:xfrm>
                  <a:prstGeom prst="rect">
                    <a:avLst/>
                  </a:prstGeom>
                  <a:ln>
                    <a:noFill/>
                  </a:ln>
                  <a:effectLst>
                    <a:softEdge rad="112500"/>
                  </a:effectLst>
                </p:spPr>
              </p:pic>
            </p:grpSp>
          </p:grpSp>
          <p:pic>
            <p:nvPicPr>
              <p:cNvPr id="30" name="Picture 29"/>
              <p:cNvPicPr>
                <a:picLocks noChangeAspect="1"/>
              </p:cNvPicPr>
              <p:nvPr/>
            </p:nvPicPr>
            <p:blipFill>
              <a:blip r:embed="rId14"/>
              <a:stretch>
                <a:fillRect/>
              </a:stretch>
            </p:blipFill>
            <p:spPr>
              <a:xfrm>
                <a:off x="2917651" y="5331629"/>
                <a:ext cx="1448118" cy="1613298"/>
              </a:xfrm>
              <a:prstGeom prst="rect">
                <a:avLst/>
              </a:prstGeom>
              <a:ln>
                <a:noFill/>
              </a:ln>
              <a:effectLst>
                <a:softEdge rad="112500"/>
              </a:effectLst>
            </p:spPr>
          </p:pic>
        </p:grpSp>
        <p:sp>
          <p:nvSpPr>
            <p:cNvPr id="33" name="Flowchart: Manual Operation 32"/>
            <p:cNvSpPr/>
            <p:nvPr/>
          </p:nvSpPr>
          <p:spPr>
            <a:xfrm rot="2457888">
              <a:off x="4490980" y="926986"/>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15" action="ppaction://hlinksldjump">
                    <a:snd r:embed="rId16" name="arrow.wav"/>
                  </a:hlinkMouseOver>
                </a:rPr>
                <a:t>1</a:t>
              </a:r>
              <a:endParaRPr lang="en-US" sz="5400" b="1" dirty="0">
                <a:solidFill>
                  <a:srgbClr val="002060"/>
                </a:solidFill>
              </a:endParaRPr>
            </a:p>
          </p:txBody>
        </p:sp>
        <p:sp>
          <p:nvSpPr>
            <p:cNvPr id="34" name="Flowchart: Manual Operation 33"/>
            <p:cNvSpPr/>
            <p:nvPr/>
          </p:nvSpPr>
          <p:spPr>
            <a:xfrm rot="865394">
              <a:off x="3450840" y="263573"/>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3600" b="1" dirty="0">
                  <a:solidFill>
                    <a:srgbClr val="002060"/>
                  </a:solidFill>
                  <a:hlinkMouseOver r:id="rId17" action="ppaction://hlinksldjump">
                    <a:snd r:embed="rId16" name="arrow.wav"/>
                  </a:hlinkMouseOver>
                </a:rPr>
                <a:t>2</a:t>
              </a:r>
              <a:endParaRPr lang="en-US" sz="4400" b="1" dirty="0">
                <a:solidFill>
                  <a:srgbClr val="002060"/>
                </a:solidFill>
              </a:endParaRPr>
            </a:p>
            <a:p>
              <a:pPr algn="ctr" rtl="1"/>
              <a:endParaRPr lang="en-US" dirty="0"/>
            </a:p>
          </p:txBody>
        </p:sp>
        <p:sp>
          <p:nvSpPr>
            <p:cNvPr id="35" name="Flowchart: Manual Operation 34"/>
            <p:cNvSpPr/>
            <p:nvPr/>
          </p:nvSpPr>
          <p:spPr>
            <a:xfrm rot="322309">
              <a:off x="2182317" y="-87700"/>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18" action="ppaction://hlinksldjump">
                    <a:snd r:embed="rId19" name="bomb.wav"/>
                  </a:hlinkMouseOver>
                </a:rPr>
                <a:t>3</a:t>
              </a:r>
              <a:endParaRPr lang="en-US" sz="5400" b="1" dirty="0">
                <a:solidFill>
                  <a:srgbClr val="002060"/>
                </a:solidFill>
              </a:endParaRPr>
            </a:p>
            <a:p>
              <a:pPr algn="ctr" rtl="1"/>
              <a:endParaRPr lang="en-US" dirty="0"/>
            </a:p>
          </p:txBody>
        </p:sp>
        <p:sp>
          <p:nvSpPr>
            <p:cNvPr id="36" name="Flowchart: Manual Operation 35"/>
            <p:cNvSpPr/>
            <p:nvPr/>
          </p:nvSpPr>
          <p:spPr>
            <a:xfrm rot="20373155">
              <a:off x="892163" y="37057"/>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0" action="ppaction://hlinksldjump">
                    <a:snd r:embed="rId16" name="arrow.wav"/>
                  </a:hlinkMouseOver>
                </a:rPr>
                <a:t>4</a:t>
              </a:r>
              <a:endParaRPr lang="en-US" sz="4400" b="1" dirty="0">
                <a:solidFill>
                  <a:srgbClr val="002060"/>
                </a:solidFill>
              </a:endParaRPr>
            </a:p>
            <a:p>
              <a:pPr algn="ctr" rtl="1"/>
              <a:endParaRPr lang="en-US" dirty="0"/>
            </a:p>
          </p:txBody>
        </p:sp>
        <p:sp>
          <p:nvSpPr>
            <p:cNvPr id="37" name="Flowchart: Manual Operation 36"/>
            <p:cNvSpPr/>
            <p:nvPr/>
          </p:nvSpPr>
          <p:spPr>
            <a:xfrm rot="18796539">
              <a:off x="-167844" y="849003"/>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1" action="ppaction://hlinksldjump">
                    <a:snd r:embed="rId16" name="arrow.wav"/>
                  </a:hlinkMouseOver>
                </a:rPr>
                <a:t>5</a:t>
              </a:r>
              <a:endParaRPr lang="en-US" sz="4400" b="1" dirty="0">
                <a:solidFill>
                  <a:srgbClr val="002060"/>
                </a:solidFill>
              </a:endParaRPr>
            </a:p>
            <a:p>
              <a:pPr algn="ctr" rtl="1"/>
              <a:endParaRPr lang="en-US" dirty="0"/>
            </a:p>
          </p:txBody>
        </p:sp>
        <p:sp>
          <p:nvSpPr>
            <p:cNvPr id="38" name="Flowchart: Manual Operation 37"/>
            <p:cNvSpPr/>
            <p:nvPr/>
          </p:nvSpPr>
          <p:spPr>
            <a:xfrm rot="17528875">
              <a:off x="-797566" y="2229608"/>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2" action="ppaction://hlinksldjump">
                    <a:snd r:embed="rId16" name="arrow.wav"/>
                  </a:hlinkMouseOver>
                </a:rPr>
                <a:t>6</a:t>
              </a:r>
              <a:endParaRPr lang="en-US" sz="4400" b="1" dirty="0">
                <a:solidFill>
                  <a:srgbClr val="002060"/>
                </a:solidFill>
              </a:endParaRPr>
            </a:p>
            <a:p>
              <a:pPr algn="ctr" rtl="1"/>
              <a:endParaRPr lang="en-US" dirty="0"/>
            </a:p>
          </p:txBody>
        </p:sp>
        <p:sp>
          <p:nvSpPr>
            <p:cNvPr id="39" name="Flowchart: Manual Operation 38"/>
            <p:cNvSpPr/>
            <p:nvPr/>
          </p:nvSpPr>
          <p:spPr>
            <a:xfrm rot="15707342">
              <a:off x="-708860" y="3463558"/>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3" action="ppaction://hlinksldjump">
                    <a:snd r:embed="rId24" name="explode.wav"/>
                  </a:hlinkMouseOver>
                </a:rPr>
                <a:t>7</a:t>
              </a:r>
              <a:endParaRPr lang="en-US" sz="4400" b="1" dirty="0">
                <a:solidFill>
                  <a:srgbClr val="002060"/>
                </a:solidFill>
              </a:endParaRPr>
            </a:p>
            <a:p>
              <a:pPr algn="ctr" rtl="1"/>
              <a:endParaRPr lang="en-US" dirty="0"/>
            </a:p>
          </p:txBody>
        </p:sp>
        <p:sp>
          <p:nvSpPr>
            <p:cNvPr id="40" name="Flowchart: Manual Operation 39"/>
            <p:cNvSpPr/>
            <p:nvPr/>
          </p:nvSpPr>
          <p:spPr>
            <a:xfrm rot="13180679">
              <a:off x="162370" y="4783013"/>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5" action="ppaction://hlinksldjump">
                    <a:snd r:embed="rId26" name="applause.wav"/>
                  </a:hlinkMouseOver>
                </a:rPr>
                <a:t>8</a:t>
              </a:r>
              <a:endParaRPr lang="en-US" sz="4400" b="1" dirty="0">
                <a:solidFill>
                  <a:srgbClr val="002060"/>
                </a:solidFill>
              </a:endParaRPr>
            </a:p>
            <a:p>
              <a:pPr algn="ctr" rtl="1"/>
              <a:endParaRPr lang="en-US" dirty="0"/>
            </a:p>
          </p:txBody>
        </p:sp>
        <p:sp>
          <p:nvSpPr>
            <p:cNvPr id="41" name="Flowchart: Manual Operation 40"/>
            <p:cNvSpPr/>
            <p:nvPr/>
          </p:nvSpPr>
          <p:spPr>
            <a:xfrm rot="11708962">
              <a:off x="1367781" y="5316657"/>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Click r:id="rId27" action="ppaction://hlinksldjump"/>
                </a:rPr>
                <a:t>9</a:t>
              </a:r>
              <a:endParaRPr lang="en-US" sz="4400" b="1" dirty="0">
                <a:solidFill>
                  <a:srgbClr val="002060"/>
                </a:solidFill>
              </a:endParaRPr>
            </a:p>
            <a:p>
              <a:pPr algn="ctr" rtl="1"/>
              <a:endParaRPr lang="en-US" dirty="0"/>
            </a:p>
          </p:txBody>
        </p:sp>
        <p:sp>
          <p:nvSpPr>
            <p:cNvPr id="43" name="Flowchart: Manual Operation 42"/>
            <p:cNvSpPr/>
            <p:nvPr/>
          </p:nvSpPr>
          <p:spPr>
            <a:xfrm rot="8427326">
              <a:off x="3765597" y="4416164"/>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2800" b="1" dirty="0">
                  <a:solidFill>
                    <a:srgbClr val="002060"/>
                  </a:solidFill>
                  <a:hlinkMouseOver r:id="rId28" action="ppaction://hlinksldjump">
                    <a:snd r:embed="rId29" name="laser.wav"/>
                  </a:hlinkMouseOver>
                </a:rPr>
                <a:t>11</a:t>
              </a:r>
              <a:endParaRPr lang="en-US" sz="2800" b="1" dirty="0">
                <a:solidFill>
                  <a:srgbClr val="002060"/>
                </a:solidFill>
              </a:endParaRPr>
            </a:p>
            <a:p>
              <a:pPr algn="ctr" rtl="1"/>
              <a:endParaRPr lang="en-US" dirty="0"/>
            </a:p>
          </p:txBody>
        </p:sp>
        <p:sp>
          <p:nvSpPr>
            <p:cNvPr id="44" name="Flowchart: Manual Operation 43"/>
            <p:cNvSpPr/>
            <p:nvPr/>
          </p:nvSpPr>
          <p:spPr>
            <a:xfrm rot="6711419">
              <a:off x="4574038" y="3478114"/>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2800" b="1" dirty="0">
                  <a:solidFill>
                    <a:srgbClr val="002060"/>
                  </a:solidFill>
                  <a:hlinkMouseOver r:id="rId30" action="ppaction://hlinksldjump">
                    <a:snd r:embed="rId31" name="whoosh.wav"/>
                  </a:hlinkMouseOver>
                </a:rPr>
                <a:t>12</a:t>
              </a:r>
              <a:endParaRPr lang="en-US" sz="2800" b="1" dirty="0">
                <a:solidFill>
                  <a:srgbClr val="002060"/>
                </a:solidFill>
              </a:endParaRPr>
            </a:p>
            <a:p>
              <a:pPr algn="ctr" rtl="1"/>
              <a:endParaRPr lang="en-US" dirty="0"/>
            </a:p>
          </p:txBody>
        </p:sp>
        <p:sp>
          <p:nvSpPr>
            <p:cNvPr id="45" name="Flowchart: Manual Operation 44"/>
            <p:cNvSpPr/>
            <p:nvPr/>
          </p:nvSpPr>
          <p:spPr>
            <a:xfrm rot="5400000">
              <a:off x="4940565" y="2228322"/>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2800" b="1" dirty="0" smtClean="0">
                  <a:solidFill>
                    <a:srgbClr val="002060"/>
                  </a:solidFill>
                  <a:hlinkMouseOver r:id="rId32" action="ppaction://hlinksldjump">
                    <a:snd r:embed="rId31" name="whoosh.wav"/>
                  </a:hlinkMouseOver>
                </a:rPr>
                <a:t>1</a:t>
              </a:r>
              <a:r>
                <a:rPr lang="ar-LB" sz="2800" b="1" dirty="0" smtClean="0">
                  <a:solidFill>
                    <a:srgbClr val="002060"/>
                  </a:solidFill>
                  <a:hlinkMouseOver r:id="rId32" action="ppaction://hlinksldjump">
                    <a:snd r:embed="rId31" name="whoosh.wav"/>
                  </a:hlinkMouseOver>
                </a:rPr>
                <a:t>3</a:t>
              </a:r>
              <a:endParaRPr lang="en-US" sz="1200" dirty="0"/>
            </a:p>
          </p:txBody>
        </p:sp>
        <p:sp>
          <p:nvSpPr>
            <p:cNvPr id="50" name="Flowchart: Manual Operation 49"/>
            <p:cNvSpPr/>
            <p:nvPr/>
          </p:nvSpPr>
          <p:spPr>
            <a:xfrm rot="9077816">
              <a:off x="2723503" y="5337128"/>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2800" b="1" dirty="0" smtClean="0">
                  <a:solidFill>
                    <a:srgbClr val="002060"/>
                  </a:solidFill>
                  <a:hlinkClick r:id="rId33" action="ppaction://hlinksldjump"/>
                </a:rPr>
                <a:t>10</a:t>
              </a:r>
              <a:endParaRPr lang="en-US" sz="2800" b="1" dirty="0">
                <a:solidFill>
                  <a:srgbClr val="002060"/>
                </a:solidFill>
              </a:endParaRPr>
            </a:p>
            <a:p>
              <a:pPr algn="ctr" rtl="1"/>
              <a:endParaRPr lang="en-US" dirty="0"/>
            </a:p>
          </p:txBody>
        </p:sp>
      </p:grpSp>
      <p:pic>
        <p:nvPicPr>
          <p:cNvPr id="52" name="Picture 51"/>
          <p:cNvPicPr>
            <a:picLocks noChangeAspect="1"/>
          </p:cNvPicPr>
          <p:nvPr/>
        </p:nvPicPr>
        <p:blipFill>
          <a:blip r:embed="rId34"/>
          <a:stretch>
            <a:fillRect/>
          </a:stretch>
        </p:blipFill>
        <p:spPr>
          <a:xfrm>
            <a:off x="131920" y="5473528"/>
            <a:ext cx="1567415" cy="977641"/>
          </a:xfrm>
          <a:prstGeom prst="rect">
            <a:avLst/>
          </a:prstGeom>
        </p:spPr>
      </p:pic>
      <p:sp>
        <p:nvSpPr>
          <p:cNvPr id="46" name="Rectangle 45"/>
          <p:cNvSpPr/>
          <p:nvPr/>
        </p:nvSpPr>
        <p:spPr>
          <a:xfrm>
            <a:off x="1828247" y="474034"/>
            <a:ext cx="4833374" cy="523220"/>
          </a:xfrm>
          <a:prstGeom prst="rect">
            <a:avLst/>
          </a:prstGeom>
          <a:noFill/>
        </p:spPr>
        <p:txBody>
          <a:bodyPr wrap="none" lIns="91440" tIns="45720" rIns="91440" bIns="45720">
            <a:spAutoFit/>
          </a:bodyPr>
          <a:lstStyle/>
          <a:p>
            <a:pPr algn="ctr" rtl="1"/>
            <a:r>
              <a:rPr lang="ar-LB" sz="2800" b="0" cap="none" spc="0" dirty="0" smtClean="0">
                <a:ln w="0"/>
                <a:solidFill>
                  <a:srgbClr val="7030A0"/>
                </a:solidFill>
                <a:effectLst>
                  <a:outerShdw blurRad="38100" dist="25400" dir="5400000" algn="ctr" rotWithShape="0">
                    <a:srgbClr val="6E747A">
                      <a:alpha val="43000"/>
                    </a:srgbClr>
                  </a:outerShdw>
                </a:effectLst>
              </a:rPr>
              <a:t>مسابقة الإمام الهادي عليه السلام المعرفيّة</a:t>
            </a:r>
            <a:endParaRPr lang="en-US" sz="2800" b="0" cap="none" spc="0" dirty="0">
              <a:ln w="0"/>
              <a:solidFill>
                <a:srgbClr val="7030A0"/>
              </a:solidFill>
              <a:effectLst>
                <a:outerShdw blurRad="38100" dist="25400" dir="5400000" algn="ctr" rotWithShape="0">
                  <a:srgbClr val="6E747A">
                    <a:alpha val="43000"/>
                  </a:srgbClr>
                </a:outerShdw>
              </a:effectLst>
            </a:endParaRPr>
          </a:p>
        </p:txBody>
      </p:sp>
      <p:pic>
        <p:nvPicPr>
          <p:cNvPr id="53" name="Picture 52"/>
          <p:cNvPicPr>
            <a:picLocks noChangeAspect="1"/>
          </p:cNvPicPr>
          <p:nvPr/>
        </p:nvPicPr>
        <p:blipFill>
          <a:blip r:embed="rId35"/>
          <a:stretch>
            <a:fillRect/>
          </a:stretch>
        </p:blipFill>
        <p:spPr>
          <a:xfrm>
            <a:off x="7380312" y="259276"/>
            <a:ext cx="1498928" cy="95273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a:t>
            </a:r>
            <a:r>
              <a:rPr lang="ar-LB" sz="4800" dirty="0"/>
              <a:t>تاس</a:t>
            </a:r>
            <a:r>
              <a:rPr lang="ar-KW" sz="4800" dirty="0"/>
              <a:t>ع</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A310E587-BEA6-4282-8328-0356451E6A36}"/>
              </a:ext>
            </a:extLst>
          </p:cNvPr>
          <p:cNvSpPr/>
          <p:nvPr/>
        </p:nvSpPr>
        <p:spPr>
          <a:xfrm>
            <a:off x="6252430" y="5902521"/>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sp>
        <p:nvSpPr>
          <p:cNvPr id="2" name="Rectangle 1"/>
          <p:cNvSpPr/>
          <p:nvPr/>
        </p:nvSpPr>
        <p:spPr>
          <a:xfrm>
            <a:off x="3260857" y="4509916"/>
            <a:ext cx="4572000" cy="461665"/>
          </a:xfrm>
          <a:prstGeom prst="rect">
            <a:avLst/>
          </a:prstGeom>
        </p:spPr>
        <p:txBody>
          <a:bodyPr>
            <a:spAutoFit/>
          </a:bodyPr>
          <a:lstStyle/>
          <a:p>
            <a:pPr lvl="0" algn="just" rtl="1"/>
            <a:r>
              <a:rPr lang="ar-LB" sz="2400" b="1" dirty="0"/>
              <a:t>الاجابتان</a:t>
            </a:r>
            <a:r>
              <a:rPr lang="ar-LB" dirty="0"/>
              <a:t> </a:t>
            </a:r>
            <a:r>
              <a:rPr lang="ar-LB" sz="2400" b="1" dirty="0"/>
              <a:t>صحيحتان</a:t>
            </a:r>
            <a:r>
              <a:rPr lang="ar-LB" dirty="0"/>
              <a:t>.</a:t>
            </a:r>
            <a:endParaRPr lang="en-US" dirty="0"/>
          </a:p>
        </p:txBody>
      </p:sp>
      <p:pic>
        <p:nvPicPr>
          <p:cNvPr id="5" name="Picture 4"/>
          <p:cNvPicPr>
            <a:picLocks noChangeAspect="1"/>
          </p:cNvPicPr>
          <p:nvPr/>
        </p:nvPicPr>
        <p:blipFill>
          <a:blip r:embed="rId5"/>
          <a:stretch>
            <a:fillRect/>
          </a:stretch>
        </p:blipFill>
        <p:spPr>
          <a:xfrm>
            <a:off x="8015024" y="2492261"/>
            <a:ext cx="342975" cy="482719"/>
          </a:xfrm>
          <a:prstGeom prst="rect">
            <a:avLst/>
          </a:prstGeom>
        </p:spPr>
      </p:pic>
      <p:pic>
        <p:nvPicPr>
          <p:cNvPr id="6" name="Picture 5"/>
          <p:cNvPicPr>
            <a:picLocks noChangeAspect="1"/>
          </p:cNvPicPr>
          <p:nvPr/>
        </p:nvPicPr>
        <p:blipFill>
          <a:blip r:embed="rId6"/>
          <a:stretch>
            <a:fillRect/>
          </a:stretch>
        </p:blipFill>
        <p:spPr>
          <a:xfrm>
            <a:off x="8015023" y="4488862"/>
            <a:ext cx="342975" cy="482719"/>
          </a:xfrm>
          <a:prstGeom prst="rect">
            <a:avLst/>
          </a:prstGeom>
        </p:spPr>
      </p:pic>
      <p:pic>
        <p:nvPicPr>
          <p:cNvPr id="7" name="Picture 6"/>
          <p:cNvPicPr>
            <a:picLocks noChangeAspect="1"/>
          </p:cNvPicPr>
          <p:nvPr/>
        </p:nvPicPr>
        <p:blipFill>
          <a:blip r:embed="rId7"/>
          <a:stretch>
            <a:fillRect/>
          </a:stretch>
        </p:blipFill>
        <p:spPr>
          <a:xfrm>
            <a:off x="8015024" y="3439788"/>
            <a:ext cx="342975" cy="482719"/>
          </a:xfrm>
          <a:prstGeom prst="rect">
            <a:avLst/>
          </a:prstGeom>
        </p:spPr>
      </p:pic>
      <p:sp>
        <p:nvSpPr>
          <p:cNvPr id="8" name="Rectangle 7"/>
          <p:cNvSpPr/>
          <p:nvPr/>
        </p:nvSpPr>
        <p:spPr>
          <a:xfrm>
            <a:off x="899592" y="1089973"/>
            <a:ext cx="7458407" cy="1200329"/>
          </a:xfrm>
          <a:prstGeom prst="rect">
            <a:avLst/>
          </a:prstGeom>
        </p:spPr>
        <p:txBody>
          <a:bodyPr wrap="square">
            <a:spAutoFit/>
          </a:bodyPr>
          <a:lstStyle/>
          <a:p>
            <a:pPr lvl="0" algn="just" rtl="1"/>
            <a:r>
              <a:rPr lang="ar-LB" sz="2400" dirty="0"/>
              <a:t> حضر الإمام الهادي (عليه السلام) في إحدى الأيام إلى مجلس المتوكّل وكان يشرب الخمر هو وأعوانه، فأنشد فيهم الإمام (عليه السلام) قصيدة بناء على طلب المتوكّل ومما جاء فيها:</a:t>
            </a:r>
            <a:endParaRPr lang="en-US" sz="2400" dirty="0"/>
          </a:p>
        </p:txBody>
      </p:sp>
      <p:sp>
        <p:nvSpPr>
          <p:cNvPr id="9" name="Rectangle 8"/>
          <p:cNvSpPr/>
          <p:nvPr/>
        </p:nvSpPr>
        <p:spPr>
          <a:xfrm>
            <a:off x="1294788" y="2521359"/>
            <a:ext cx="6540573" cy="461665"/>
          </a:xfrm>
          <a:prstGeom prst="rect">
            <a:avLst/>
          </a:prstGeom>
        </p:spPr>
        <p:txBody>
          <a:bodyPr wrap="none">
            <a:spAutoFit/>
          </a:bodyPr>
          <a:lstStyle/>
          <a:p>
            <a:pPr lvl="0" rtl="1"/>
            <a:r>
              <a:rPr lang="ar-LB" sz="2400" b="1" dirty="0"/>
              <a:t>فأفصح القبر عنهم فيه سائله       	تلك الوجوه عليها الدود يقتتلُ.</a:t>
            </a:r>
            <a:endParaRPr lang="en-US" sz="2400" b="1" dirty="0"/>
          </a:p>
        </p:txBody>
      </p:sp>
      <p:sp>
        <p:nvSpPr>
          <p:cNvPr id="10" name="Rectangle 9"/>
          <p:cNvSpPr/>
          <p:nvPr/>
        </p:nvSpPr>
        <p:spPr>
          <a:xfrm>
            <a:off x="785971" y="3445906"/>
            <a:ext cx="7066358" cy="461665"/>
          </a:xfrm>
          <a:prstGeom prst="rect">
            <a:avLst/>
          </a:prstGeom>
        </p:spPr>
        <p:txBody>
          <a:bodyPr wrap="none">
            <a:spAutoFit/>
          </a:bodyPr>
          <a:lstStyle/>
          <a:p>
            <a:pPr lvl="0" algn="just" rtl="1"/>
            <a:r>
              <a:rPr lang="ar-LB" sz="2400" b="1" dirty="0"/>
              <a:t>قد طال ما أكلوا دهرًا وما شربوا      فأصبحوا بعد طول الأكل قد أُكلوا.</a:t>
            </a:r>
            <a:endParaRPr lang="en-US" sz="2400" b="1" dirty="0"/>
          </a:p>
        </p:txBody>
      </p:sp>
      <p:pic>
        <p:nvPicPr>
          <p:cNvPr id="12" name="Picture 11"/>
          <p:cNvPicPr>
            <a:picLocks noChangeAspect="1"/>
          </p:cNvPicPr>
          <p:nvPr/>
        </p:nvPicPr>
        <p:blipFill>
          <a:blip r:embed="rId8"/>
          <a:stretch>
            <a:fillRect/>
          </a:stretch>
        </p:blipFill>
        <p:spPr>
          <a:xfrm>
            <a:off x="235482" y="5645832"/>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2" y="24819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العاشر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BCBBF8E0-7A03-4F0D-8347-42ABFC321D0A}"/>
              </a:ext>
            </a:extLst>
          </p:cNvPr>
          <p:cNvSpPr/>
          <p:nvPr/>
        </p:nvSpPr>
        <p:spPr>
          <a:xfrm>
            <a:off x="6312364" y="5949280"/>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sp>
        <p:nvSpPr>
          <p:cNvPr id="2" name="Rectangle 1"/>
          <p:cNvSpPr/>
          <p:nvPr/>
        </p:nvSpPr>
        <p:spPr>
          <a:xfrm>
            <a:off x="5181112" y="4696707"/>
            <a:ext cx="2699792" cy="461665"/>
          </a:xfrm>
          <a:prstGeom prst="rect">
            <a:avLst/>
          </a:prstGeom>
        </p:spPr>
        <p:txBody>
          <a:bodyPr wrap="square">
            <a:spAutoFit/>
          </a:bodyPr>
          <a:lstStyle/>
          <a:p>
            <a:pPr lvl="0" algn="just" rtl="1"/>
            <a:r>
              <a:rPr lang="ar-LB" sz="2400" b="1" dirty="0"/>
              <a:t>الإجابتان</a:t>
            </a:r>
            <a:r>
              <a:rPr lang="ar-LB" dirty="0"/>
              <a:t> </a:t>
            </a:r>
            <a:r>
              <a:rPr lang="ar-LB" sz="2400" b="1" dirty="0"/>
              <a:t>صحيحتان</a:t>
            </a:r>
            <a:r>
              <a:rPr lang="ar-LB" dirty="0"/>
              <a:t>.</a:t>
            </a:r>
            <a:endParaRPr lang="en-US" dirty="0"/>
          </a:p>
        </p:txBody>
      </p:sp>
      <p:pic>
        <p:nvPicPr>
          <p:cNvPr id="5" name="Picture 4"/>
          <p:cNvPicPr>
            <a:picLocks noChangeAspect="1"/>
          </p:cNvPicPr>
          <p:nvPr/>
        </p:nvPicPr>
        <p:blipFill>
          <a:blip r:embed="rId4"/>
          <a:stretch>
            <a:fillRect/>
          </a:stretch>
        </p:blipFill>
        <p:spPr>
          <a:xfrm>
            <a:off x="7955519" y="2412188"/>
            <a:ext cx="342975" cy="482719"/>
          </a:xfrm>
          <a:prstGeom prst="rect">
            <a:avLst/>
          </a:prstGeom>
        </p:spPr>
      </p:pic>
      <p:pic>
        <p:nvPicPr>
          <p:cNvPr id="6" name="Picture 5"/>
          <p:cNvPicPr>
            <a:picLocks noChangeAspect="1"/>
          </p:cNvPicPr>
          <p:nvPr/>
        </p:nvPicPr>
        <p:blipFill>
          <a:blip r:embed="rId5"/>
          <a:stretch>
            <a:fillRect/>
          </a:stretch>
        </p:blipFill>
        <p:spPr>
          <a:xfrm>
            <a:off x="7955519" y="4613026"/>
            <a:ext cx="342975" cy="482719"/>
          </a:xfrm>
          <a:prstGeom prst="rect">
            <a:avLst/>
          </a:prstGeom>
        </p:spPr>
      </p:pic>
      <p:pic>
        <p:nvPicPr>
          <p:cNvPr id="7" name="Picture 6"/>
          <p:cNvPicPr>
            <a:picLocks noChangeAspect="1"/>
          </p:cNvPicPr>
          <p:nvPr/>
        </p:nvPicPr>
        <p:blipFill>
          <a:blip r:embed="rId6"/>
          <a:stretch>
            <a:fillRect/>
          </a:stretch>
        </p:blipFill>
        <p:spPr>
          <a:xfrm>
            <a:off x="7955519" y="3443006"/>
            <a:ext cx="342975" cy="482719"/>
          </a:xfrm>
          <a:prstGeom prst="rect">
            <a:avLst/>
          </a:prstGeom>
        </p:spPr>
      </p:pic>
      <p:sp>
        <p:nvSpPr>
          <p:cNvPr id="8" name="Rectangle 7"/>
          <p:cNvSpPr/>
          <p:nvPr/>
        </p:nvSpPr>
        <p:spPr>
          <a:xfrm>
            <a:off x="827584" y="1131224"/>
            <a:ext cx="7920880" cy="1200329"/>
          </a:xfrm>
          <a:prstGeom prst="rect">
            <a:avLst/>
          </a:prstGeom>
        </p:spPr>
        <p:txBody>
          <a:bodyPr wrap="square">
            <a:spAutoFit/>
          </a:bodyPr>
          <a:lstStyle/>
          <a:p>
            <a:pPr lvl="0" algn="just" rtl="1"/>
            <a:r>
              <a:rPr lang="ar-LB" sz="2400" dirty="0"/>
              <a:t> كثرت في عهد الإمام الهادي (عليه السلام) الفرق والبدع، ومنها أن بعض الناس من الغلاة اعتبروا أن الإمام (عليه السلام) هو الربّ والخالق، فما كان ردّ الإمام عليهم؟</a:t>
            </a:r>
            <a:endParaRPr lang="en-US" sz="2400" dirty="0"/>
          </a:p>
        </p:txBody>
      </p:sp>
      <p:sp>
        <p:nvSpPr>
          <p:cNvPr id="9" name="Rectangle 8"/>
          <p:cNvSpPr/>
          <p:nvPr/>
        </p:nvSpPr>
        <p:spPr>
          <a:xfrm>
            <a:off x="2627784" y="2502481"/>
            <a:ext cx="5261377" cy="461665"/>
          </a:xfrm>
          <a:prstGeom prst="rect">
            <a:avLst/>
          </a:prstGeom>
        </p:spPr>
        <p:txBody>
          <a:bodyPr wrap="none">
            <a:spAutoFit/>
          </a:bodyPr>
          <a:lstStyle/>
          <a:p>
            <a:pPr lvl="0" rtl="1"/>
            <a:r>
              <a:rPr lang="ar-LB" sz="2400" b="1" dirty="0"/>
              <a:t>أعلن براءته منهم وحذّر المسلمين من الإتصال بهم.</a:t>
            </a:r>
            <a:endParaRPr lang="en-US" sz="2400" b="1" dirty="0"/>
          </a:p>
        </p:txBody>
      </p:sp>
      <p:sp>
        <p:nvSpPr>
          <p:cNvPr id="13" name="Rectangle 12"/>
          <p:cNvSpPr/>
          <p:nvPr/>
        </p:nvSpPr>
        <p:spPr>
          <a:xfrm>
            <a:off x="6667110" y="3429000"/>
            <a:ext cx="1213794" cy="461665"/>
          </a:xfrm>
          <a:prstGeom prst="rect">
            <a:avLst/>
          </a:prstGeom>
        </p:spPr>
        <p:txBody>
          <a:bodyPr wrap="none">
            <a:spAutoFit/>
          </a:bodyPr>
          <a:lstStyle/>
          <a:p>
            <a:pPr lvl="0" algn="just" rtl="1"/>
            <a:r>
              <a:rPr lang="ar-LB" sz="2400" b="1" dirty="0"/>
              <a:t>أباح</a:t>
            </a:r>
            <a:r>
              <a:rPr lang="ar-LB" dirty="0"/>
              <a:t> </a:t>
            </a:r>
            <a:r>
              <a:rPr lang="ar-LB" sz="2400" b="1" dirty="0"/>
              <a:t>قتلهم</a:t>
            </a:r>
            <a:r>
              <a:rPr lang="ar-LB" dirty="0"/>
              <a:t>.</a:t>
            </a:r>
            <a:endParaRPr lang="en-US" dirty="0"/>
          </a:p>
        </p:txBody>
      </p:sp>
      <p:pic>
        <p:nvPicPr>
          <p:cNvPr id="14" name="Picture 13"/>
          <p:cNvPicPr>
            <a:picLocks noChangeAspect="1"/>
          </p:cNvPicPr>
          <p:nvPr/>
        </p:nvPicPr>
        <p:blipFill>
          <a:blip r:embed="rId7"/>
          <a:stretch>
            <a:fillRect/>
          </a:stretch>
        </p:blipFill>
        <p:spPr>
          <a:xfrm>
            <a:off x="364548" y="5589240"/>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817" y="181269"/>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a:t>
            </a:r>
            <a:r>
              <a:rPr lang="ar-LB" sz="4800" dirty="0"/>
              <a:t>حادي </a:t>
            </a:r>
            <a:r>
              <a:rPr lang="ar-KW" sz="4800" dirty="0"/>
              <a:t>ع</a:t>
            </a:r>
            <a:r>
              <a:rPr lang="ar-LB" sz="4800" dirty="0"/>
              <a:t>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AE6A1923-4203-4B53-9223-3FBA75982409}"/>
              </a:ext>
            </a:extLst>
          </p:cNvPr>
          <p:cNvSpPr/>
          <p:nvPr/>
        </p:nvSpPr>
        <p:spPr>
          <a:xfrm>
            <a:off x="6358794" y="5940308"/>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pic>
        <p:nvPicPr>
          <p:cNvPr id="5" name="Picture 4"/>
          <p:cNvPicPr>
            <a:picLocks noChangeAspect="1"/>
          </p:cNvPicPr>
          <p:nvPr/>
        </p:nvPicPr>
        <p:blipFill>
          <a:blip r:embed="rId4"/>
          <a:stretch>
            <a:fillRect/>
          </a:stretch>
        </p:blipFill>
        <p:spPr>
          <a:xfrm>
            <a:off x="8091647" y="2274623"/>
            <a:ext cx="342975" cy="482719"/>
          </a:xfrm>
          <a:prstGeom prst="rect">
            <a:avLst/>
          </a:prstGeom>
        </p:spPr>
      </p:pic>
      <p:pic>
        <p:nvPicPr>
          <p:cNvPr id="6" name="Picture 5"/>
          <p:cNvPicPr>
            <a:picLocks noChangeAspect="1"/>
          </p:cNvPicPr>
          <p:nvPr/>
        </p:nvPicPr>
        <p:blipFill>
          <a:blip r:embed="rId5"/>
          <a:stretch>
            <a:fillRect/>
          </a:stretch>
        </p:blipFill>
        <p:spPr>
          <a:xfrm>
            <a:off x="8028462" y="4606791"/>
            <a:ext cx="342975" cy="482719"/>
          </a:xfrm>
          <a:prstGeom prst="rect">
            <a:avLst/>
          </a:prstGeom>
        </p:spPr>
      </p:pic>
      <p:pic>
        <p:nvPicPr>
          <p:cNvPr id="7" name="Picture 6"/>
          <p:cNvPicPr>
            <a:picLocks noChangeAspect="1"/>
          </p:cNvPicPr>
          <p:nvPr/>
        </p:nvPicPr>
        <p:blipFill>
          <a:blip r:embed="rId6"/>
          <a:stretch>
            <a:fillRect/>
          </a:stretch>
        </p:blipFill>
        <p:spPr>
          <a:xfrm>
            <a:off x="8091646" y="3407107"/>
            <a:ext cx="342975" cy="482719"/>
          </a:xfrm>
          <a:prstGeom prst="rect">
            <a:avLst/>
          </a:prstGeom>
        </p:spPr>
      </p:pic>
      <p:sp>
        <p:nvSpPr>
          <p:cNvPr id="8" name="Rectangle 7"/>
          <p:cNvSpPr/>
          <p:nvPr/>
        </p:nvSpPr>
        <p:spPr>
          <a:xfrm>
            <a:off x="3491880" y="1174911"/>
            <a:ext cx="5186035" cy="461665"/>
          </a:xfrm>
          <a:prstGeom prst="rect">
            <a:avLst/>
          </a:prstGeom>
        </p:spPr>
        <p:txBody>
          <a:bodyPr wrap="none">
            <a:spAutoFit/>
          </a:bodyPr>
          <a:lstStyle/>
          <a:p>
            <a:pPr lvl="0" rtl="1"/>
            <a:r>
              <a:rPr lang="en-US" sz="2400" dirty="0"/>
              <a:t> </a:t>
            </a:r>
            <a:r>
              <a:rPr lang="ar-LB" sz="2400" dirty="0"/>
              <a:t>الإمامان اللذان أطلق عليهما لقب "العسكريين" هما؟</a:t>
            </a:r>
            <a:endParaRPr lang="en-US" sz="2400" dirty="0"/>
          </a:p>
        </p:txBody>
      </p:sp>
      <p:sp>
        <p:nvSpPr>
          <p:cNvPr id="9" name="Rectangle 8"/>
          <p:cNvSpPr/>
          <p:nvPr/>
        </p:nvSpPr>
        <p:spPr>
          <a:xfrm>
            <a:off x="611560" y="7150593"/>
            <a:ext cx="7416902" cy="523220"/>
          </a:xfrm>
          <a:prstGeom prst="rect">
            <a:avLst/>
          </a:prstGeom>
        </p:spPr>
        <p:txBody>
          <a:bodyPr wrap="square">
            <a:spAutoFit/>
          </a:bodyPr>
          <a:lstStyle/>
          <a:p>
            <a:pPr lvl="0" algn="just" rtl="1"/>
            <a:r>
              <a:rPr lang="ar-LB" sz="2800" b="1" dirty="0">
                <a:solidFill>
                  <a:srgbClr val="7030A0"/>
                </a:solidFill>
              </a:rPr>
              <a:t>الإمام الهادي والإمام العسكري (عليهما السلام).</a:t>
            </a:r>
            <a:endParaRPr lang="en-US" sz="2800" b="1" dirty="0">
              <a:solidFill>
                <a:srgbClr val="7030A0"/>
              </a:solidFill>
            </a:endParaRPr>
          </a:p>
        </p:txBody>
      </p:sp>
      <p:sp>
        <p:nvSpPr>
          <p:cNvPr id="10" name="Rectangle 9"/>
          <p:cNvSpPr/>
          <p:nvPr/>
        </p:nvSpPr>
        <p:spPr>
          <a:xfrm>
            <a:off x="2894437" y="3365188"/>
            <a:ext cx="4895892" cy="461665"/>
          </a:xfrm>
          <a:prstGeom prst="rect">
            <a:avLst/>
          </a:prstGeom>
        </p:spPr>
        <p:txBody>
          <a:bodyPr wrap="none">
            <a:spAutoFit/>
          </a:bodyPr>
          <a:lstStyle/>
          <a:p>
            <a:pPr lvl="0" algn="just" rtl="1"/>
            <a:r>
              <a:rPr lang="ar-LB" sz="2400" b="1" dirty="0"/>
              <a:t>الإمام الهادي والإمام العسكري (عليهما السلام).</a:t>
            </a:r>
            <a:endParaRPr lang="en-US" sz="2400" b="1" dirty="0"/>
          </a:p>
        </p:txBody>
      </p:sp>
      <p:sp>
        <p:nvSpPr>
          <p:cNvPr id="11" name="Rectangle 10"/>
          <p:cNvSpPr/>
          <p:nvPr/>
        </p:nvSpPr>
        <p:spPr>
          <a:xfrm>
            <a:off x="2908452" y="4574382"/>
            <a:ext cx="4951997" cy="461665"/>
          </a:xfrm>
          <a:prstGeom prst="rect">
            <a:avLst/>
          </a:prstGeom>
        </p:spPr>
        <p:txBody>
          <a:bodyPr wrap="none">
            <a:spAutoFit/>
          </a:bodyPr>
          <a:lstStyle/>
          <a:p>
            <a:pPr lvl="0" algn="just" rtl="1"/>
            <a:r>
              <a:rPr lang="ar-LB" sz="2400" b="1" dirty="0"/>
              <a:t>الإمام العسكري والإمام المهدي (عليهما السلام).</a:t>
            </a:r>
            <a:endParaRPr lang="en-US" sz="2400" b="1" dirty="0"/>
          </a:p>
        </p:txBody>
      </p:sp>
      <p:sp>
        <p:nvSpPr>
          <p:cNvPr id="12" name="Rectangle 11"/>
          <p:cNvSpPr/>
          <p:nvPr/>
        </p:nvSpPr>
        <p:spPr>
          <a:xfrm>
            <a:off x="1746927" y="2231487"/>
            <a:ext cx="6043402" cy="461665"/>
          </a:xfrm>
          <a:prstGeom prst="rect">
            <a:avLst/>
          </a:prstGeom>
        </p:spPr>
        <p:txBody>
          <a:bodyPr wrap="square">
            <a:spAutoFit/>
          </a:bodyPr>
          <a:lstStyle/>
          <a:p>
            <a:pPr lvl="0" algn="just" rtl="1"/>
            <a:r>
              <a:rPr lang="ar-LB" sz="2400" b="1" dirty="0"/>
              <a:t>الإمام الجواد والامام الهادي (عليهما السلام).</a:t>
            </a:r>
            <a:endParaRPr lang="en-US" sz="2400" b="1" dirty="0"/>
          </a:p>
        </p:txBody>
      </p:sp>
      <p:pic>
        <p:nvPicPr>
          <p:cNvPr id="13" name="Picture 12"/>
          <p:cNvPicPr>
            <a:picLocks noChangeAspect="1"/>
          </p:cNvPicPr>
          <p:nvPr/>
        </p:nvPicPr>
        <p:blipFill>
          <a:blip r:embed="rId7"/>
          <a:stretch>
            <a:fillRect/>
          </a:stretch>
        </p:blipFill>
        <p:spPr>
          <a:xfrm>
            <a:off x="179512" y="5673239"/>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4.16667E-6 2.96296E-6 L 0.01979 -0.62269 " pathEditMode="relative" rAng="0" ptsTypes="AA">
                                      <p:cBhvr>
                                        <p:cTn id="50" dur="2000" fill="hold"/>
                                        <p:tgtEl>
                                          <p:spTgt spid="9"/>
                                        </p:tgtEl>
                                        <p:attrNameLst>
                                          <p:attrName>ppt_x</p:attrName>
                                          <p:attrName>ppt_y</p:attrName>
                                        </p:attrNameLst>
                                      </p:cBhvr>
                                      <p:rCtr x="990" y="-3113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161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الثاني عشر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F0774A62-714B-42B5-BBBA-165B027340A7}"/>
              </a:ext>
            </a:extLst>
          </p:cNvPr>
          <p:cNvSpPr/>
          <p:nvPr/>
        </p:nvSpPr>
        <p:spPr>
          <a:xfrm>
            <a:off x="6312364" y="5943914"/>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pic>
        <p:nvPicPr>
          <p:cNvPr id="5" name="Picture 4"/>
          <p:cNvPicPr>
            <a:picLocks noChangeAspect="1"/>
          </p:cNvPicPr>
          <p:nvPr/>
        </p:nvPicPr>
        <p:blipFill>
          <a:blip r:embed="rId5"/>
          <a:stretch>
            <a:fillRect/>
          </a:stretch>
        </p:blipFill>
        <p:spPr>
          <a:xfrm>
            <a:off x="7956376" y="2274759"/>
            <a:ext cx="342975" cy="482719"/>
          </a:xfrm>
          <a:prstGeom prst="rect">
            <a:avLst/>
          </a:prstGeom>
        </p:spPr>
      </p:pic>
      <p:pic>
        <p:nvPicPr>
          <p:cNvPr id="6" name="Picture 5"/>
          <p:cNvPicPr>
            <a:picLocks noChangeAspect="1"/>
          </p:cNvPicPr>
          <p:nvPr/>
        </p:nvPicPr>
        <p:blipFill>
          <a:blip r:embed="rId6"/>
          <a:stretch>
            <a:fillRect/>
          </a:stretch>
        </p:blipFill>
        <p:spPr>
          <a:xfrm>
            <a:off x="7955518" y="4405983"/>
            <a:ext cx="342975" cy="482719"/>
          </a:xfrm>
          <a:prstGeom prst="rect">
            <a:avLst/>
          </a:prstGeom>
        </p:spPr>
      </p:pic>
      <p:pic>
        <p:nvPicPr>
          <p:cNvPr id="7" name="Picture 6"/>
          <p:cNvPicPr>
            <a:picLocks noChangeAspect="1"/>
          </p:cNvPicPr>
          <p:nvPr/>
        </p:nvPicPr>
        <p:blipFill>
          <a:blip r:embed="rId7"/>
          <a:stretch>
            <a:fillRect/>
          </a:stretch>
        </p:blipFill>
        <p:spPr>
          <a:xfrm>
            <a:off x="7955519" y="3285718"/>
            <a:ext cx="342975" cy="482719"/>
          </a:xfrm>
          <a:prstGeom prst="rect">
            <a:avLst/>
          </a:prstGeom>
        </p:spPr>
      </p:pic>
      <p:sp>
        <p:nvSpPr>
          <p:cNvPr id="8" name="Rectangle 7"/>
          <p:cNvSpPr/>
          <p:nvPr/>
        </p:nvSpPr>
        <p:spPr>
          <a:xfrm>
            <a:off x="1107235" y="1333042"/>
            <a:ext cx="7299286" cy="461665"/>
          </a:xfrm>
          <a:prstGeom prst="rect">
            <a:avLst/>
          </a:prstGeom>
        </p:spPr>
        <p:txBody>
          <a:bodyPr wrap="square">
            <a:spAutoFit/>
          </a:bodyPr>
          <a:lstStyle/>
          <a:p>
            <a:pPr lvl="0" algn="just" rtl="1"/>
            <a:r>
              <a:rPr lang="en-US" sz="2400" dirty="0"/>
              <a:t> </a:t>
            </a:r>
            <a:r>
              <a:rPr lang="ar-LB" sz="2400" dirty="0"/>
              <a:t>بعد استشهاد الإمام الجواد (عليه السلام) دخل جميع شيعته:</a:t>
            </a:r>
            <a:endParaRPr lang="en-US" sz="2400" dirty="0"/>
          </a:p>
        </p:txBody>
      </p:sp>
      <p:sp>
        <p:nvSpPr>
          <p:cNvPr id="9" name="Rectangle 8"/>
          <p:cNvSpPr/>
          <p:nvPr/>
        </p:nvSpPr>
        <p:spPr>
          <a:xfrm>
            <a:off x="3635896" y="2210444"/>
            <a:ext cx="3938899" cy="461665"/>
          </a:xfrm>
          <a:prstGeom prst="rect">
            <a:avLst/>
          </a:prstGeom>
        </p:spPr>
        <p:txBody>
          <a:bodyPr wrap="none">
            <a:spAutoFit/>
          </a:bodyPr>
          <a:lstStyle/>
          <a:p>
            <a:pPr lvl="0" algn="just" rtl="1"/>
            <a:r>
              <a:rPr lang="ar-LB" sz="2400" b="1" dirty="0"/>
              <a:t>في طاعة الإمام الهادي (عليه السلام).</a:t>
            </a:r>
            <a:endParaRPr lang="en-US" sz="2400" b="1" dirty="0"/>
          </a:p>
        </p:txBody>
      </p:sp>
      <p:sp>
        <p:nvSpPr>
          <p:cNvPr id="10" name="Rectangle 9"/>
          <p:cNvSpPr/>
          <p:nvPr/>
        </p:nvSpPr>
        <p:spPr>
          <a:xfrm>
            <a:off x="755576" y="3263190"/>
            <a:ext cx="7048724" cy="830997"/>
          </a:xfrm>
          <a:prstGeom prst="rect">
            <a:avLst/>
          </a:prstGeom>
        </p:spPr>
        <p:txBody>
          <a:bodyPr wrap="none">
            <a:spAutoFit/>
          </a:bodyPr>
          <a:lstStyle/>
          <a:p>
            <a:pPr lvl="0" algn="just" rtl="1"/>
            <a:r>
              <a:rPr lang="ar-LB" sz="2400" b="1" dirty="0"/>
              <a:t>في طاعة الإمام الهادي (عليه السلام) إلّا أفراد قلائل تبعوا أخاه موسى</a:t>
            </a:r>
          </a:p>
          <a:p>
            <a:pPr lvl="0" algn="just" rtl="1"/>
            <a:r>
              <a:rPr lang="ar-LB" sz="2400" b="1" dirty="0"/>
              <a:t> ثمّ عادوا واعتقدوا بإمامة الإمام الهادي (عليه السلام).</a:t>
            </a:r>
            <a:endParaRPr lang="en-US" sz="2400" b="1" dirty="0"/>
          </a:p>
        </p:txBody>
      </p:sp>
      <p:sp>
        <p:nvSpPr>
          <p:cNvPr id="11" name="Rectangle 10"/>
          <p:cNvSpPr/>
          <p:nvPr/>
        </p:nvSpPr>
        <p:spPr>
          <a:xfrm>
            <a:off x="1056940" y="4414772"/>
            <a:ext cx="6747360" cy="830997"/>
          </a:xfrm>
          <a:prstGeom prst="rect">
            <a:avLst/>
          </a:prstGeom>
        </p:spPr>
        <p:txBody>
          <a:bodyPr wrap="none">
            <a:spAutoFit/>
          </a:bodyPr>
          <a:lstStyle/>
          <a:p>
            <a:pPr lvl="0" algn="just" rtl="1"/>
            <a:r>
              <a:rPr lang="ar-LB" sz="2400" b="1" dirty="0"/>
              <a:t>في طاعة ابنه موسى أخ الإمام الهادي (عليه السلام</a:t>
            </a:r>
            <a:r>
              <a:rPr lang="ar-LB" sz="2400" b="1" dirty="0" smtClean="0"/>
              <a:t>)،لأنهم اعتبروا</a:t>
            </a:r>
          </a:p>
          <a:p>
            <a:pPr lvl="0" algn="just" rtl="1"/>
            <a:r>
              <a:rPr lang="ar-LB" sz="2400" b="1" dirty="0" smtClean="0"/>
              <a:t> </a:t>
            </a:r>
            <a:r>
              <a:rPr lang="ar-LB" sz="2400" b="1" dirty="0"/>
              <a:t>أن الإمام الهادي (عليه السلام) صغير السن وليس هو الإمام. </a:t>
            </a:r>
            <a:endParaRPr lang="en-US" sz="2400" b="1" dirty="0"/>
          </a:p>
        </p:txBody>
      </p:sp>
      <p:pic>
        <p:nvPicPr>
          <p:cNvPr id="12" name="Picture 11"/>
          <p:cNvPicPr>
            <a:picLocks noChangeAspect="1"/>
          </p:cNvPicPr>
          <p:nvPr/>
        </p:nvPicPr>
        <p:blipFill>
          <a:blip r:embed="rId8"/>
          <a:stretch>
            <a:fillRect/>
          </a:stretch>
        </p:blipFill>
        <p:spPr>
          <a:xfrm>
            <a:off x="323528" y="5687225"/>
            <a:ext cx="1567415" cy="977641"/>
          </a:xfrm>
          <a:prstGeom prst="rect">
            <a:avLst/>
          </a:prstGeom>
        </p:spPr>
      </p:pic>
      <p:sp>
        <p:nvSpPr>
          <p:cNvPr id="13" name="Rectangle 12"/>
          <p:cNvSpPr/>
          <p:nvPr/>
        </p:nvSpPr>
        <p:spPr>
          <a:xfrm>
            <a:off x="906258" y="7244141"/>
            <a:ext cx="7048724" cy="830997"/>
          </a:xfrm>
          <a:prstGeom prst="rect">
            <a:avLst/>
          </a:prstGeom>
        </p:spPr>
        <p:txBody>
          <a:bodyPr wrap="none">
            <a:spAutoFit/>
          </a:bodyPr>
          <a:lstStyle/>
          <a:p>
            <a:pPr lvl="0" algn="just" rtl="1"/>
            <a:r>
              <a:rPr lang="ar-LB" sz="2400" b="1" dirty="0">
                <a:solidFill>
                  <a:srgbClr val="7030A0"/>
                </a:solidFill>
              </a:rPr>
              <a:t>في طاعة الإمام الهادي (عليه السلام) إلّا أفراد قلائل تبعوا أخاه موسى</a:t>
            </a:r>
          </a:p>
          <a:p>
            <a:pPr lvl="0" algn="just" rtl="1"/>
            <a:r>
              <a:rPr lang="ar-LB" sz="2400" b="1" dirty="0">
                <a:solidFill>
                  <a:srgbClr val="7030A0"/>
                </a:solidFill>
              </a:rPr>
              <a:t> ثمّ عادوا واعتقدوا بإمامة الإمام الهادي (عليه السلام).</a:t>
            </a:r>
            <a:endParaRPr lang="en-US" sz="24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subTnLst>
                                    <p:animClr clrSpc="rgb" dir="cw">
                                      <p:cBhvr override="childStyle">
                                        <p:cTn dur="1" fill="hold" display="0" masterRel="nextClick" afterEffect="1"/>
                                        <p:tgtEl>
                                          <p:spTgt spid="11"/>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par>
                    <p:cTn id="46" fill="hold">
                      <p:stCondLst>
                        <p:cond delay="indefinite"/>
                      </p:stCondLst>
                      <p:childTnLst>
                        <p:par>
                          <p:cTn id="47" fill="hold">
                            <p:stCondLst>
                              <p:cond delay="0"/>
                            </p:stCondLst>
                            <p:childTnLst>
                              <p:par>
                                <p:cTn id="48" presetID="64" presetClass="path" presetSubtype="0" accel="50000" decel="50000" fill="hold" grpId="0" nodeType="clickEffect">
                                  <p:stCondLst>
                                    <p:cond delay="0"/>
                                  </p:stCondLst>
                                  <p:childTnLst>
                                    <p:animMotion origin="layout" path="M 1.38889E-6 1.85185E-6 L -0.00816 -0.58542 " pathEditMode="relative" rAng="0" ptsTypes="AA">
                                      <p:cBhvr>
                                        <p:cTn id="49" dur="2000" fill="hold"/>
                                        <p:tgtEl>
                                          <p:spTgt spid="13"/>
                                        </p:tgtEl>
                                        <p:attrNameLst>
                                          <p:attrName>ppt_x</p:attrName>
                                          <p:attrName>ppt_y</p:attrName>
                                        </p:attrNameLst>
                                      </p:cBhvr>
                                      <p:rCtr x="-417" y="-2928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10" y="200915"/>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الثالث عشر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F0774A62-714B-42B5-BBBA-165B027340A7}"/>
              </a:ext>
            </a:extLst>
          </p:cNvPr>
          <p:cNvSpPr/>
          <p:nvPr/>
        </p:nvSpPr>
        <p:spPr>
          <a:xfrm>
            <a:off x="6471655" y="5925405"/>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pic>
        <p:nvPicPr>
          <p:cNvPr id="5" name="Picture 4"/>
          <p:cNvPicPr>
            <a:picLocks noChangeAspect="1"/>
          </p:cNvPicPr>
          <p:nvPr/>
        </p:nvPicPr>
        <p:blipFill>
          <a:blip r:embed="rId5"/>
          <a:stretch>
            <a:fillRect/>
          </a:stretch>
        </p:blipFill>
        <p:spPr>
          <a:xfrm>
            <a:off x="8137041" y="2482023"/>
            <a:ext cx="342975" cy="482719"/>
          </a:xfrm>
          <a:prstGeom prst="rect">
            <a:avLst/>
          </a:prstGeom>
        </p:spPr>
      </p:pic>
      <p:pic>
        <p:nvPicPr>
          <p:cNvPr id="6" name="Picture 5"/>
          <p:cNvPicPr>
            <a:picLocks noChangeAspect="1"/>
          </p:cNvPicPr>
          <p:nvPr/>
        </p:nvPicPr>
        <p:blipFill>
          <a:blip r:embed="rId6"/>
          <a:stretch>
            <a:fillRect/>
          </a:stretch>
        </p:blipFill>
        <p:spPr>
          <a:xfrm>
            <a:off x="8127005" y="4634952"/>
            <a:ext cx="342975" cy="482719"/>
          </a:xfrm>
          <a:prstGeom prst="rect">
            <a:avLst/>
          </a:prstGeom>
        </p:spPr>
      </p:pic>
      <p:pic>
        <p:nvPicPr>
          <p:cNvPr id="7" name="Picture 6"/>
          <p:cNvPicPr>
            <a:picLocks noChangeAspect="1"/>
          </p:cNvPicPr>
          <p:nvPr/>
        </p:nvPicPr>
        <p:blipFill>
          <a:blip r:embed="rId7"/>
          <a:stretch>
            <a:fillRect/>
          </a:stretch>
        </p:blipFill>
        <p:spPr>
          <a:xfrm>
            <a:off x="8127006" y="3555028"/>
            <a:ext cx="342975" cy="482719"/>
          </a:xfrm>
          <a:prstGeom prst="rect">
            <a:avLst/>
          </a:prstGeom>
        </p:spPr>
      </p:pic>
      <p:sp>
        <p:nvSpPr>
          <p:cNvPr id="8" name="Rectangle 7"/>
          <p:cNvSpPr/>
          <p:nvPr/>
        </p:nvSpPr>
        <p:spPr>
          <a:xfrm>
            <a:off x="683568" y="1172072"/>
            <a:ext cx="7992887" cy="830997"/>
          </a:xfrm>
          <a:prstGeom prst="rect">
            <a:avLst/>
          </a:prstGeom>
        </p:spPr>
        <p:txBody>
          <a:bodyPr wrap="square">
            <a:spAutoFit/>
          </a:bodyPr>
          <a:lstStyle/>
          <a:p>
            <a:pPr marR="0" algn="just" rtl="1">
              <a:spcBef>
                <a:spcPts val="0"/>
              </a:spcBef>
              <a:spcAft>
                <a:spcPts val="0"/>
              </a:spcAft>
              <a:tabLst>
                <a:tab pos="228600" algn="l"/>
              </a:tabLst>
            </a:pPr>
            <a:r>
              <a:rPr lang="ar-LB" sz="2400" dirty="0"/>
              <a:t>من الأساليب التي اعتمدها المتوكل العباسي للتضييق على الإمام الهادي (عليه السلام) وعلى العلويين:</a:t>
            </a:r>
            <a:endParaRPr lang="en-US" sz="2400" dirty="0"/>
          </a:p>
        </p:txBody>
      </p:sp>
      <p:sp>
        <p:nvSpPr>
          <p:cNvPr id="10" name="Rectangle 9"/>
          <p:cNvSpPr/>
          <p:nvPr/>
        </p:nvSpPr>
        <p:spPr>
          <a:xfrm>
            <a:off x="3491880" y="3576082"/>
            <a:ext cx="4418197" cy="461665"/>
          </a:xfrm>
          <a:prstGeom prst="rect">
            <a:avLst/>
          </a:prstGeom>
        </p:spPr>
        <p:txBody>
          <a:bodyPr wrap="none">
            <a:spAutoFit/>
          </a:bodyPr>
          <a:lstStyle/>
          <a:p>
            <a:pPr lvl="0" algn="just" rtl="1"/>
            <a:r>
              <a:rPr lang="ar-LB" sz="2400" b="1" dirty="0"/>
              <a:t>منع الناس من التعامل معهم ليموتوا جوعًا.</a:t>
            </a:r>
            <a:endParaRPr lang="en-US" sz="2400" b="1" dirty="0"/>
          </a:p>
        </p:txBody>
      </p:sp>
      <p:sp>
        <p:nvSpPr>
          <p:cNvPr id="11" name="Rectangle 10"/>
          <p:cNvSpPr/>
          <p:nvPr/>
        </p:nvSpPr>
        <p:spPr>
          <a:xfrm>
            <a:off x="5700978" y="4576395"/>
            <a:ext cx="2177199" cy="461665"/>
          </a:xfrm>
          <a:prstGeom prst="rect">
            <a:avLst/>
          </a:prstGeom>
        </p:spPr>
        <p:txBody>
          <a:bodyPr wrap="none">
            <a:spAutoFit/>
          </a:bodyPr>
          <a:lstStyle/>
          <a:p>
            <a:pPr lvl="0" algn="just" rtl="1"/>
            <a:r>
              <a:rPr lang="ar-LB" sz="2400" b="1" dirty="0"/>
              <a:t>الإجابتان صحيحتان.</a:t>
            </a:r>
            <a:endParaRPr lang="en-US" sz="2400" b="1" dirty="0"/>
          </a:p>
        </p:txBody>
      </p:sp>
      <p:sp>
        <p:nvSpPr>
          <p:cNvPr id="12" name="Rectangle 11"/>
          <p:cNvSpPr/>
          <p:nvPr/>
        </p:nvSpPr>
        <p:spPr>
          <a:xfrm>
            <a:off x="4464950" y="2457905"/>
            <a:ext cx="3562194" cy="461665"/>
          </a:xfrm>
          <a:prstGeom prst="rect">
            <a:avLst/>
          </a:prstGeom>
        </p:spPr>
        <p:txBody>
          <a:bodyPr wrap="none">
            <a:spAutoFit/>
          </a:bodyPr>
          <a:lstStyle/>
          <a:p>
            <a:pPr lvl="0" algn="just" rtl="1"/>
            <a:r>
              <a:rPr lang="ar-LB" sz="2400" b="1" dirty="0"/>
              <a:t>الحصار الإقتصادي وقطع أرزاقهم.</a:t>
            </a:r>
            <a:endParaRPr lang="en-US" sz="2400" b="1" dirty="0"/>
          </a:p>
        </p:txBody>
      </p:sp>
      <p:pic>
        <p:nvPicPr>
          <p:cNvPr id="13" name="Picture 12"/>
          <p:cNvPicPr>
            <a:picLocks noChangeAspect="1"/>
          </p:cNvPicPr>
          <p:nvPr/>
        </p:nvPicPr>
        <p:blipFill>
          <a:blip r:embed="rId8"/>
          <a:stretch>
            <a:fillRect/>
          </a:stretch>
        </p:blipFill>
        <p:spPr>
          <a:xfrm>
            <a:off x="179512" y="5703450"/>
            <a:ext cx="1567415" cy="977641"/>
          </a:xfrm>
          <a:prstGeom prst="rect">
            <a:avLst/>
          </a:prstGeom>
        </p:spPr>
      </p:pic>
    </p:spTree>
    <p:extLst>
      <p:ext uri="{BB962C8B-B14F-4D97-AF65-F5344CB8AC3E}">
        <p14:creationId xmlns:p14="http://schemas.microsoft.com/office/powerpoint/2010/main" val="405546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subTnLst>
                                    <p:animClr clrSpc="rgb" dir="cw">
                                      <p:cBhvr override="childStyle">
                                        <p:cTn dur="1" fill="hold" display="0" masterRel="nextClick" afterEffect="1"/>
                                        <p:tgtEl>
                                          <p:spTgt spid="11"/>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1266835"/>
            <a:ext cx="7776864" cy="523220"/>
          </a:xfrm>
          <a:prstGeom prst="rect">
            <a:avLst/>
          </a:prstGeom>
          <a:noFill/>
        </p:spPr>
        <p:txBody>
          <a:bodyPr wrap="square" rtlCol="0">
            <a:spAutoFit/>
          </a:bodyPr>
          <a:lstStyle/>
          <a:p>
            <a:pPr lvl="0" algn="just" rtl="1"/>
            <a:r>
              <a:rPr lang="en-US" sz="2400" dirty="0"/>
              <a:t> </a:t>
            </a:r>
            <a:r>
              <a:rPr lang="ar-LB" sz="2400" dirty="0"/>
              <a:t>كان عمر الإمام الهادي (</a:t>
            </a:r>
            <a:r>
              <a:rPr lang="ar-LB" sz="2800" dirty="0"/>
              <a:t>عليه</a:t>
            </a:r>
            <a:r>
              <a:rPr lang="ar-LB" sz="2400" dirty="0"/>
              <a:t> السلام) حينما تسلّم شؤون الإمامة:</a:t>
            </a:r>
            <a:endParaRPr lang="en-US" sz="2400" dirty="0"/>
          </a:p>
        </p:txBody>
      </p:sp>
      <p:sp>
        <p:nvSpPr>
          <p:cNvPr id="4" name="Rectangle: Rounded Corners 3">
            <a:hlinkClick r:id="" action="ppaction://hlinkshowjump?jump=firstslide"/>
            <a:extLst>
              <a:ext uri="{FF2B5EF4-FFF2-40B4-BE49-F238E27FC236}">
                <a16:creationId xmlns:a16="http://schemas.microsoft.com/office/drawing/2014/main" id="{27605D94-62CA-49C4-9BA7-DB35F85491D5}"/>
              </a:ext>
            </a:extLst>
          </p:cNvPr>
          <p:cNvSpPr/>
          <p:nvPr/>
        </p:nvSpPr>
        <p:spPr>
          <a:xfrm>
            <a:off x="6620204" y="5727454"/>
            <a:ext cx="1986130" cy="57693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sp>
        <p:nvSpPr>
          <p:cNvPr id="2" name="TextBox 1"/>
          <p:cNvSpPr txBox="1"/>
          <p:nvPr/>
        </p:nvSpPr>
        <p:spPr>
          <a:xfrm>
            <a:off x="5268978" y="3965859"/>
            <a:ext cx="2344291" cy="738664"/>
          </a:xfrm>
          <a:prstGeom prst="rect">
            <a:avLst/>
          </a:prstGeom>
          <a:noFill/>
        </p:spPr>
        <p:txBody>
          <a:bodyPr wrap="square" rtlCol="0" anchor="ctr">
            <a:spAutoFit/>
          </a:bodyPr>
          <a:lstStyle/>
          <a:p>
            <a:pPr lvl="0" algn="r" rtl="1"/>
            <a:r>
              <a:rPr lang="ar-LB" sz="2400" b="1" dirty="0"/>
              <a:t>15 سنة.</a:t>
            </a:r>
            <a:endParaRPr lang="en-US" sz="2400" b="1" dirty="0"/>
          </a:p>
          <a:p>
            <a:pPr algn="r"/>
            <a:endParaRPr lang="en-US" dirty="0"/>
          </a:p>
        </p:txBody>
      </p:sp>
      <p:sp>
        <p:nvSpPr>
          <p:cNvPr id="5" name="Rectangle 4"/>
          <p:cNvSpPr/>
          <p:nvPr/>
        </p:nvSpPr>
        <p:spPr>
          <a:xfrm>
            <a:off x="6357196" y="2090595"/>
            <a:ext cx="1204177" cy="461665"/>
          </a:xfrm>
          <a:prstGeom prst="rect">
            <a:avLst/>
          </a:prstGeom>
        </p:spPr>
        <p:txBody>
          <a:bodyPr wrap="none" anchor="ctr">
            <a:spAutoFit/>
          </a:bodyPr>
          <a:lstStyle/>
          <a:p>
            <a:pPr marL="0" lvl="1" algn="r" rtl="1"/>
            <a:r>
              <a:rPr lang="ar-LB" sz="2400" b="1" dirty="0" smtClean="0"/>
              <a:t>6 سنوات.</a:t>
            </a:r>
            <a:endParaRPr lang="en-US" sz="2400" b="1" dirty="0"/>
          </a:p>
        </p:txBody>
      </p:sp>
      <p:sp>
        <p:nvSpPr>
          <p:cNvPr id="6" name="Rectangle 5"/>
          <p:cNvSpPr/>
          <p:nvPr/>
        </p:nvSpPr>
        <p:spPr>
          <a:xfrm>
            <a:off x="6271436" y="3022765"/>
            <a:ext cx="1375698" cy="461665"/>
          </a:xfrm>
          <a:prstGeom prst="rect">
            <a:avLst/>
          </a:prstGeom>
        </p:spPr>
        <p:txBody>
          <a:bodyPr wrap="none" anchor="ctr">
            <a:spAutoFit/>
          </a:bodyPr>
          <a:lstStyle/>
          <a:p>
            <a:pPr algn="r"/>
            <a:r>
              <a:rPr lang="ar-LB" sz="2400" b="1" dirty="0"/>
              <a:t>10 </a:t>
            </a:r>
            <a:r>
              <a:rPr lang="ar-LB" sz="2400" b="1" dirty="0" smtClean="0"/>
              <a:t>سنوات.</a:t>
            </a:r>
            <a:endParaRPr lang="en-US" sz="2400" b="1" dirty="0"/>
          </a:p>
        </p:txBody>
      </p:sp>
      <p:pic>
        <p:nvPicPr>
          <p:cNvPr id="13" name="Picture 12"/>
          <p:cNvPicPr>
            <a:picLocks noChangeAspect="1"/>
          </p:cNvPicPr>
          <p:nvPr/>
        </p:nvPicPr>
        <p:blipFill>
          <a:blip r:embed="rId4"/>
          <a:stretch>
            <a:fillRect/>
          </a:stretch>
        </p:blipFill>
        <p:spPr>
          <a:xfrm>
            <a:off x="7956376" y="2057972"/>
            <a:ext cx="342975" cy="482719"/>
          </a:xfrm>
          <a:prstGeom prst="rect">
            <a:avLst/>
          </a:prstGeom>
        </p:spPr>
      </p:pic>
      <p:pic>
        <p:nvPicPr>
          <p:cNvPr id="14" name="Picture 13"/>
          <p:cNvPicPr>
            <a:picLocks noChangeAspect="1"/>
          </p:cNvPicPr>
          <p:nvPr/>
        </p:nvPicPr>
        <p:blipFill>
          <a:blip r:embed="rId5"/>
          <a:stretch>
            <a:fillRect/>
          </a:stretch>
        </p:blipFill>
        <p:spPr>
          <a:xfrm>
            <a:off x="7955519" y="4079754"/>
            <a:ext cx="342975" cy="482719"/>
          </a:xfrm>
          <a:prstGeom prst="rect">
            <a:avLst/>
          </a:prstGeom>
        </p:spPr>
      </p:pic>
      <p:pic>
        <p:nvPicPr>
          <p:cNvPr id="15" name="Picture 14"/>
          <p:cNvPicPr>
            <a:picLocks noChangeAspect="1"/>
          </p:cNvPicPr>
          <p:nvPr/>
        </p:nvPicPr>
        <p:blipFill>
          <a:blip r:embed="rId6"/>
          <a:stretch>
            <a:fillRect/>
          </a:stretch>
        </p:blipFill>
        <p:spPr>
          <a:xfrm>
            <a:off x="7955519" y="3068931"/>
            <a:ext cx="342975" cy="482719"/>
          </a:xfrm>
          <a:prstGeom prst="rect">
            <a:avLst/>
          </a:prstGeom>
        </p:spPr>
      </p:pic>
      <p:sp>
        <p:nvSpPr>
          <p:cNvPr id="16" name="TextBox 15"/>
          <p:cNvSpPr txBox="1"/>
          <p:nvPr/>
        </p:nvSpPr>
        <p:spPr>
          <a:xfrm>
            <a:off x="5102270" y="231408"/>
            <a:ext cx="3816424" cy="830997"/>
          </a:xfrm>
          <a:prstGeom prst="rect">
            <a:avLst/>
          </a:prstGeom>
          <a:noFill/>
        </p:spPr>
        <p:txBody>
          <a:bodyPr wrap="square" rtlCol="0">
            <a:spAutoFit/>
          </a:bodyPr>
          <a:lstStyle/>
          <a:p>
            <a:pPr algn="r" rtl="1"/>
            <a:r>
              <a:rPr lang="ar-KW" sz="4800" dirty="0">
                <a:solidFill>
                  <a:srgbClr val="7030A0"/>
                </a:solidFill>
              </a:rPr>
              <a:t>السؤال </a:t>
            </a:r>
            <a:r>
              <a:rPr lang="ar-LB" sz="4800" dirty="0" smtClean="0">
                <a:solidFill>
                  <a:srgbClr val="7030A0"/>
                </a:solidFill>
              </a:rPr>
              <a:t>الأول</a:t>
            </a:r>
            <a:endParaRPr lang="en-US" sz="4800" dirty="0">
              <a:solidFill>
                <a:srgbClr val="7030A0"/>
              </a:solidFill>
            </a:endParaRPr>
          </a:p>
        </p:txBody>
      </p:sp>
      <p:pic>
        <p:nvPicPr>
          <p:cNvPr id="17" name="Picture 16"/>
          <p:cNvPicPr>
            <a:picLocks noChangeAspect="1"/>
          </p:cNvPicPr>
          <p:nvPr/>
        </p:nvPicPr>
        <p:blipFill>
          <a:blip r:embed="rId7"/>
          <a:stretch>
            <a:fillRect/>
          </a:stretch>
        </p:blipFill>
        <p:spPr>
          <a:xfrm>
            <a:off x="179512" y="5326749"/>
            <a:ext cx="1567415" cy="977641"/>
          </a:xfrm>
          <a:prstGeom prst="rect">
            <a:avLst/>
          </a:prstGeom>
        </p:spPr>
      </p:pic>
      <p:sp>
        <p:nvSpPr>
          <p:cNvPr id="18" name="Rectangle 17"/>
          <p:cNvSpPr/>
          <p:nvPr/>
        </p:nvSpPr>
        <p:spPr>
          <a:xfrm>
            <a:off x="-1548680" y="2119251"/>
            <a:ext cx="1204177" cy="461665"/>
          </a:xfrm>
          <a:prstGeom prst="rect">
            <a:avLst/>
          </a:prstGeom>
        </p:spPr>
        <p:txBody>
          <a:bodyPr wrap="none" anchor="ctr">
            <a:spAutoFit/>
          </a:bodyPr>
          <a:lstStyle/>
          <a:p>
            <a:pPr marL="0" lvl="1" algn="r" rtl="1"/>
            <a:r>
              <a:rPr lang="ar-LB" sz="2400" b="1" dirty="0" smtClean="0">
                <a:solidFill>
                  <a:srgbClr val="7030A0"/>
                </a:solidFill>
              </a:rPr>
              <a:t>6 سنوات.</a:t>
            </a:r>
            <a:endParaRPr lang="en-US" sz="24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ppt_x"/>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2" name="bomb.wav"/>
                                        </p:tgtEl>
                                      </p:cMediaNode>
                                    </p:audio>
                                  </p:subTnLst>
                                </p:cTn>
                              </p:par>
                            </p:childTnLst>
                          </p:cTn>
                        </p:par>
                        <p:par>
                          <p:cTn id="46" fill="hold">
                            <p:stCondLst>
                              <p:cond delay="1100"/>
                            </p:stCondLst>
                            <p:childTnLst>
                              <p:par>
                                <p:cTn id="47" presetID="53" presetClass="entr" presetSubtype="16"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fltVal val="0"/>
                                          </p:val>
                                        </p:tav>
                                        <p:tav tm="100000">
                                          <p:val>
                                            <p:strVal val="#ppt_h"/>
                                          </p:val>
                                        </p:tav>
                                      </p:tavLst>
                                    </p:anim>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63" presetClass="path" presetSubtype="0" accel="50000" decel="50000" fill="hold" nodeType="clickEffect">
                                  <p:stCondLst>
                                    <p:cond delay="0"/>
                                  </p:stCondLst>
                                  <p:childTnLst>
                                    <p:animMotion origin="layout" path="M -2.77778E-6 -2.59259E-6 L 0.70903 -0.01134 " pathEditMode="relative" rAng="0" ptsTypes="AA">
                                      <p:cBhvr>
                                        <p:cTn id="55" dur="2000" fill="hold"/>
                                        <p:tgtEl>
                                          <p:spTgt spid="18">
                                            <p:txEl>
                                              <p:pRg st="0" end="0"/>
                                            </p:txEl>
                                          </p:spTgt>
                                        </p:tgtEl>
                                        <p:attrNameLst>
                                          <p:attrName>ppt_x</p:attrName>
                                          <p:attrName>ppt_y</p:attrName>
                                        </p:attrNameLst>
                                      </p:cBhvr>
                                      <p:rCtr x="35451" y="-5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1896" y="1249750"/>
            <a:ext cx="8050544" cy="1200329"/>
          </a:xfrm>
          <a:prstGeom prst="rect">
            <a:avLst/>
          </a:prstGeom>
          <a:noFill/>
        </p:spPr>
        <p:txBody>
          <a:bodyPr wrap="square" rtlCol="0">
            <a:spAutoFit/>
          </a:bodyPr>
          <a:lstStyle/>
          <a:p>
            <a:pPr lvl="0" algn="just" rtl="1"/>
            <a:r>
              <a:rPr lang="en-US" sz="2400" dirty="0"/>
              <a:t> </a:t>
            </a:r>
            <a:r>
              <a:rPr lang="ar-LB" sz="2400" dirty="0"/>
              <a:t>من المقصود بقول الإمام الهادي (عليه السلام): "لا تغترّوا بهؤلاءِ فهم أولياءُ الشيطان، وماحِقو دعائمِ الدين، إحترفوا الزهد للراحة، وتهجّدوا لإيقاع الناس في الأغلال":</a:t>
            </a:r>
            <a:endParaRPr lang="en-US" sz="2400" dirty="0"/>
          </a:p>
        </p:txBody>
      </p:sp>
      <p:sp>
        <p:nvSpPr>
          <p:cNvPr id="4" name="Rectangle: Rounded Corners 3">
            <a:hlinkClick r:id="" action="ppaction://hlinkshowjump?jump=firstslide"/>
            <a:extLst>
              <a:ext uri="{FF2B5EF4-FFF2-40B4-BE49-F238E27FC236}">
                <a16:creationId xmlns:a16="http://schemas.microsoft.com/office/drawing/2014/main" id="{6F5A45D0-0CE2-4C95-9365-726FF760984C}"/>
              </a:ext>
            </a:extLst>
          </p:cNvPr>
          <p:cNvSpPr/>
          <p:nvPr/>
        </p:nvSpPr>
        <p:spPr>
          <a:xfrm>
            <a:off x="6805134" y="5849758"/>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2" action="ppaction://hlinksldjump"/>
              </a:rPr>
              <a:t>للعودة اضغط هنا</a:t>
            </a:r>
            <a:endParaRPr lang="ar-KW" dirty="0"/>
          </a:p>
        </p:txBody>
      </p:sp>
      <p:sp>
        <p:nvSpPr>
          <p:cNvPr id="2" name="Rectangle 1"/>
          <p:cNvSpPr/>
          <p:nvPr/>
        </p:nvSpPr>
        <p:spPr>
          <a:xfrm>
            <a:off x="6459921" y="4768712"/>
            <a:ext cx="1338278" cy="461665"/>
          </a:xfrm>
          <a:prstGeom prst="rect">
            <a:avLst/>
          </a:prstGeom>
        </p:spPr>
        <p:txBody>
          <a:bodyPr wrap="square">
            <a:spAutoFit/>
          </a:bodyPr>
          <a:lstStyle/>
          <a:p>
            <a:pPr lvl="1" indent="-336550" algn="just" rtl="1"/>
            <a:r>
              <a:rPr lang="ar-LB" sz="2400" b="1" dirty="0"/>
              <a:t>الزنادقة</a:t>
            </a:r>
            <a:r>
              <a:rPr lang="ar-LB" dirty="0"/>
              <a:t>.</a:t>
            </a:r>
            <a:endParaRPr lang="en-US" dirty="0"/>
          </a:p>
        </p:txBody>
      </p:sp>
      <p:sp>
        <p:nvSpPr>
          <p:cNvPr id="5" name="TextBox 4"/>
          <p:cNvSpPr txBox="1"/>
          <p:nvPr/>
        </p:nvSpPr>
        <p:spPr>
          <a:xfrm>
            <a:off x="-90763" y="341948"/>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الثاني</a:t>
            </a:r>
            <a:endParaRPr lang="en-US" sz="4800" dirty="0"/>
          </a:p>
        </p:txBody>
      </p:sp>
      <p:pic>
        <p:nvPicPr>
          <p:cNvPr id="6" name="Picture 5"/>
          <p:cNvPicPr>
            <a:picLocks noChangeAspect="1"/>
          </p:cNvPicPr>
          <p:nvPr/>
        </p:nvPicPr>
        <p:blipFill>
          <a:blip r:embed="rId3"/>
          <a:stretch>
            <a:fillRect/>
          </a:stretch>
        </p:blipFill>
        <p:spPr>
          <a:xfrm>
            <a:off x="7956376" y="2655653"/>
            <a:ext cx="342975" cy="482719"/>
          </a:xfrm>
          <a:prstGeom prst="rect">
            <a:avLst/>
          </a:prstGeom>
        </p:spPr>
      </p:pic>
      <p:pic>
        <p:nvPicPr>
          <p:cNvPr id="7" name="Picture 6"/>
          <p:cNvPicPr>
            <a:picLocks noChangeAspect="1"/>
          </p:cNvPicPr>
          <p:nvPr/>
        </p:nvPicPr>
        <p:blipFill>
          <a:blip r:embed="rId4"/>
          <a:stretch>
            <a:fillRect/>
          </a:stretch>
        </p:blipFill>
        <p:spPr>
          <a:xfrm>
            <a:off x="7955519" y="4677435"/>
            <a:ext cx="342975" cy="482719"/>
          </a:xfrm>
          <a:prstGeom prst="rect">
            <a:avLst/>
          </a:prstGeom>
        </p:spPr>
      </p:pic>
      <p:pic>
        <p:nvPicPr>
          <p:cNvPr id="8" name="Picture 7"/>
          <p:cNvPicPr>
            <a:picLocks noChangeAspect="1"/>
          </p:cNvPicPr>
          <p:nvPr/>
        </p:nvPicPr>
        <p:blipFill>
          <a:blip r:embed="rId5"/>
          <a:stretch>
            <a:fillRect/>
          </a:stretch>
        </p:blipFill>
        <p:spPr>
          <a:xfrm>
            <a:off x="7955519" y="3666612"/>
            <a:ext cx="342975" cy="482719"/>
          </a:xfrm>
          <a:prstGeom prst="rect">
            <a:avLst/>
          </a:prstGeom>
        </p:spPr>
      </p:pic>
      <p:sp>
        <p:nvSpPr>
          <p:cNvPr id="9" name="Rectangle 8"/>
          <p:cNvSpPr/>
          <p:nvPr/>
        </p:nvSpPr>
        <p:spPr>
          <a:xfrm>
            <a:off x="5295086" y="2664834"/>
            <a:ext cx="2662908" cy="461665"/>
          </a:xfrm>
          <a:prstGeom prst="rect">
            <a:avLst/>
          </a:prstGeom>
        </p:spPr>
        <p:txBody>
          <a:bodyPr wrap="none">
            <a:spAutoFit/>
          </a:bodyPr>
          <a:lstStyle/>
          <a:p>
            <a:pPr lvl="1" indent="-336550" algn="just" rtl="1"/>
            <a:r>
              <a:rPr lang="ar-LB" sz="2400" b="1" dirty="0"/>
              <a:t>أعوان السلطة العباسيّة.</a:t>
            </a:r>
            <a:endParaRPr lang="en-US" sz="2400" b="1" dirty="0"/>
          </a:p>
        </p:txBody>
      </p:sp>
      <p:sp>
        <p:nvSpPr>
          <p:cNvPr id="10" name="Rectangle 9"/>
          <p:cNvSpPr/>
          <p:nvPr/>
        </p:nvSpPr>
        <p:spPr>
          <a:xfrm>
            <a:off x="6727073" y="3717983"/>
            <a:ext cx="1071126" cy="461665"/>
          </a:xfrm>
          <a:prstGeom prst="rect">
            <a:avLst/>
          </a:prstGeom>
        </p:spPr>
        <p:txBody>
          <a:bodyPr wrap="none">
            <a:spAutoFit/>
          </a:bodyPr>
          <a:lstStyle/>
          <a:p>
            <a:pPr marL="53975" lvl="1" indent="-53975" algn="just" rtl="1"/>
            <a:r>
              <a:rPr lang="ar-LB" sz="2400" b="1" dirty="0" smtClean="0"/>
              <a:t>الصوفية</a:t>
            </a:r>
            <a:r>
              <a:rPr lang="ar-LB" dirty="0" smtClean="0"/>
              <a:t>.</a:t>
            </a:r>
            <a:endParaRPr lang="en-US" dirty="0"/>
          </a:p>
        </p:txBody>
      </p:sp>
      <p:sp>
        <p:nvSpPr>
          <p:cNvPr id="11" name="Rectangle 10"/>
          <p:cNvSpPr/>
          <p:nvPr/>
        </p:nvSpPr>
        <p:spPr>
          <a:xfrm>
            <a:off x="-2367002" y="3126499"/>
            <a:ext cx="1342035" cy="584775"/>
          </a:xfrm>
          <a:prstGeom prst="rect">
            <a:avLst/>
          </a:prstGeom>
        </p:spPr>
        <p:txBody>
          <a:bodyPr wrap="none">
            <a:spAutoFit/>
          </a:bodyPr>
          <a:lstStyle/>
          <a:p>
            <a:pPr lvl="1" indent="-396875" algn="just" rtl="1"/>
            <a:r>
              <a:rPr lang="ar-LB" sz="3200" b="1" dirty="0">
                <a:solidFill>
                  <a:srgbClr val="7030A0"/>
                </a:solidFill>
              </a:rPr>
              <a:t>الصوفية</a:t>
            </a:r>
            <a:endParaRPr lang="en-US" dirty="0">
              <a:solidFill>
                <a:srgbClr val="7030A0"/>
              </a:solidFill>
            </a:endParaRPr>
          </a:p>
        </p:txBody>
      </p:sp>
      <p:pic>
        <p:nvPicPr>
          <p:cNvPr id="12" name="Picture 11"/>
          <p:cNvPicPr>
            <a:picLocks noChangeAspect="1"/>
          </p:cNvPicPr>
          <p:nvPr/>
        </p:nvPicPr>
        <p:blipFill>
          <a:blip r:embed="rId6"/>
          <a:stretch>
            <a:fillRect/>
          </a:stretch>
        </p:blipFill>
        <p:spPr>
          <a:xfrm>
            <a:off x="179512" y="5593069"/>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53" presetClass="entr" presetSubtype="16"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5" presetClass="path" presetSubtype="0" accel="50000" decel="50000" fill="hold" grpId="0" nodeType="clickEffect">
                                  <p:stCondLst>
                                    <p:cond delay="0"/>
                                  </p:stCondLst>
                                  <p:childTnLst>
                                    <p:animMotion origin="layout" path="M -0.11979 -0.01458 L 0.69115 0.03681 " pathEditMode="relative" rAng="0" ptsTypes="AA">
                                      <p:cBhvr>
                                        <p:cTn id="41" dur="2000" fill="hold"/>
                                        <p:tgtEl>
                                          <p:spTgt spid="11"/>
                                        </p:tgtEl>
                                        <p:attrNameLst>
                                          <p:attrName>ppt_x</p:attrName>
                                          <p:attrName>ppt_y</p:attrName>
                                        </p:attrNameLst>
                                      </p:cBhvr>
                                      <p:rCtr x="40538" y="25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hlinkClick r:id="" action="ppaction://hlinkshowjump?jump=firstslide"/>
            <a:extLst>
              <a:ext uri="{FF2B5EF4-FFF2-40B4-BE49-F238E27FC236}">
                <a16:creationId xmlns:a16="http://schemas.microsoft.com/office/drawing/2014/main" id="{04C9E29B-3554-4EAE-A61F-80F1B91D6358}"/>
              </a:ext>
            </a:extLst>
          </p:cNvPr>
          <p:cNvSpPr/>
          <p:nvPr/>
        </p:nvSpPr>
        <p:spPr>
          <a:xfrm>
            <a:off x="6631723" y="5943914"/>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sp>
        <p:nvSpPr>
          <p:cNvPr id="5" name="TextBox 4"/>
          <p:cNvSpPr txBox="1"/>
          <p:nvPr/>
        </p:nvSpPr>
        <p:spPr>
          <a:xfrm>
            <a:off x="-108520" y="249374"/>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الثالث</a:t>
            </a:r>
            <a:endParaRPr lang="en-US" sz="4800" dirty="0"/>
          </a:p>
        </p:txBody>
      </p:sp>
      <p:pic>
        <p:nvPicPr>
          <p:cNvPr id="6" name="Picture 5"/>
          <p:cNvPicPr>
            <a:picLocks noChangeAspect="1"/>
          </p:cNvPicPr>
          <p:nvPr/>
        </p:nvPicPr>
        <p:blipFill>
          <a:blip r:embed="rId5"/>
          <a:stretch>
            <a:fillRect/>
          </a:stretch>
        </p:blipFill>
        <p:spPr>
          <a:xfrm>
            <a:off x="7956376" y="2274759"/>
            <a:ext cx="342975" cy="482719"/>
          </a:xfrm>
          <a:prstGeom prst="rect">
            <a:avLst/>
          </a:prstGeom>
        </p:spPr>
      </p:pic>
      <p:pic>
        <p:nvPicPr>
          <p:cNvPr id="7" name="Picture 6"/>
          <p:cNvPicPr>
            <a:picLocks noChangeAspect="1"/>
          </p:cNvPicPr>
          <p:nvPr/>
        </p:nvPicPr>
        <p:blipFill>
          <a:blip r:embed="rId6"/>
          <a:stretch>
            <a:fillRect/>
          </a:stretch>
        </p:blipFill>
        <p:spPr>
          <a:xfrm>
            <a:off x="7955519" y="4296541"/>
            <a:ext cx="342975" cy="482719"/>
          </a:xfrm>
          <a:prstGeom prst="rect">
            <a:avLst/>
          </a:prstGeom>
        </p:spPr>
      </p:pic>
      <p:pic>
        <p:nvPicPr>
          <p:cNvPr id="8" name="Picture 7"/>
          <p:cNvPicPr>
            <a:picLocks noChangeAspect="1"/>
          </p:cNvPicPr>
          <p:nvPr/>
        </p:nvPicPr>
        <p:blipFill>
          <a:blip r:embed="rId7"/>
          <a:stretch>
            <a:fillRect/>
          </a:stretch>
        </p:blipFill>
        <p:spPr>
          <a:xfrm>
            <a:off x="7955519" y="3285718"/>
            <a:ext cx="342975" cy="482719"/>
          </a:xfrm>
          <a:prstGeom prst="rect">
            <a:avLst/>
          </a:prstGeom>
        </p:spPr>
      </p:pic>
      <p:sp>
        <p:nvSpPr>
          <p:cNvPr id="9" name="Rectangle 8"/>
          <p:cNvSpPr/>
          <p:nvPr/>
        </p:nvSpPr>
        <p:spPr>
          <a:xfrm>
            <a:off x="395536" y="1042163"/>
            <a:ext cx="7902958" cy="830997"/>
          </a:xfrm>
          <a:prstGeom prst="rect">
            <a:avLst/>
          </a:prstGeom>
        </p:spPr>
        <p:txBody>
          <a:bodyPr wrap="square">
            <a:spAutoFit/>
          </a:bodyPr>
          <a:lstStyle/>
          <a:p>
            <a:pPr marR="0" lvl="0" algn="just" rtl="1">
              <a:spcBef>
                <a:spcPts val="0"/>
              </a:spcBef>
              <a:spcAft>
                <a:spcPts val="0"/>
              </a:spcAft>
              <a:tabLst>
                <a:tab pos="228600" algn="l"/>
              </a:tabLst>
            </a:pPr>
            <a:r>
              <a:rPr lang="ar-LB" sz="2400" dirty="0"/>
              <a:t> استدعى المتوكّل العباسي الإمام الهادي (عليه السلام) من المدينة المنورة إلى سامراء:</a:t>
            </a:r>
            <a:endParaRPr lang="en-US" sz="2400" dirty="0"/>
          </a:p>
        </p:txBody>
      </p:sp>
      <p:sp>
        <p:nvSpPr>
          <p:cNvPr id="10" name="Rectangle 9"/>
          <p:cNvSpPr/>
          <p:nvPr/>
        </p:nvSpPr>
        <p:spPr>
          <a:xfrm>
            <a:off x="1969585" y="2285285"/>
            <a:ext cx="5985934" cy="461665"/>
          </a:xfrm>
          <a:prstGeom prst="rect">
            <a:avLst/>
          </a:prstGeom>
        </p:spPr>
        <p:txBody>
          <a:bodyPr wrap="none">
            <a:spAutoFit/>
          </a:bodyPr>
          <a:lstStyle/>
          <a:p>
            <a:pPr lvl="0" algn="r" rtl="1"/>
            <a:r>
              <a:rPr lang="ar-LB" sz="2400" b="1" dirty="0"/>
              <a:t> لإبعاده عن شيعته ووضعه تحت المراقبة والإقامة الجبرية.</a:t>
            </a:r>
            <a:endParaRPr lang="en-US" sz="2400" b="1" dirty="0"/>
          </a:p>
        </p:txBody>
      </p:sp>
      <p:sp>
        <p:nvSpPr>
          <p:cNvPr id="11" name="Rectangle 10"/>
          <p:cNvSpPr/>
          <p:nvPr/>
        </p:nvSpPr>
        <p:spPr>
          <a:xfrm>
            <a:off x="1900691" y="3244153"/>
            <a:ext cx="6054828" cy="461665"/>
          </a:xfrm>
          <a:prstGeom prst="rect">
            <a:avLst/>
          </a:prstGeom>
        </p:spPr>
        <p:txBody>
          <a:bodyPr wrap="square">
            <a:spAutoFit/>
          </a:bodyPr>
          <a:lstStyle/>
          <a:p>
            <a:pPr lvl="1" indent="-403225" algn="just" rtl="1"/>
            <a:r>
              <a:rPr lang="ar-LB" sz="2400" b="1" dirty="0"/>
              <a:t>خوفًا من محبّة الناس والتفافهم حوله.</a:t>
            </a:r>
            <a:endParaRPr lang="en-US" sz="2400" b="1" dirty="0"/>
          </a:p>
        </p:txBody>
      </p:sp>
      <p:sp>
        <p:nvSpPr>
          <p:cNvPr id="12" name="TextBox 11"/>
          <p:cNvSpPr txBox="1"/>
          <p:nvPr/>
        </p:nvSpPr>
        <p:spPr>
          <a:xfrm>
            <a:off x="5436096" y="4405700"/>
            <a:ext cx="2344291" cy="461665"/>
          </a:xfrm>
          <a:prstGeom prst="rect">
            <a:avLst/>
          </a:prstGeom>
          <a:noFill/>
        </p:spPr>
        <p:txBody>
          <a:bodyPr wrap="square" rtlCol="0" anchor="ctr">
            <a:spAutoFit/>
          </a:bodyPr>
          <a:lstStyle/>
          <a:p>
            <a:pPr lvl="1" indent="-457200" algn="r" rtl="1"/>
            <a:r>
              <a:rPr lang="ar-LB" sz="2400" b="1" dirty="0"/>
              <a:t>الإجابتان صحيحتان</a:t>
            </a:r>
            <a:r>
              <a:rPr lang="ar-LB" sz="2400" b="1" dirty="0" smtClean="0"/>
              <a:t>.</a:t>
            </a:r>
            <a:endParaRPr lang="en-US" sz="2400" b="1" dirty="0"/>
          </a:p>
        </p:txBody>
      </p:sp>
      <p:pic>
        <p:nvPicPr>
          <p:cNvPr id="13" name="Picture 12"/>
          <p:cNvPicPr>
            <a:picLocks noChangeAspect="1"/>
          </p:cNvPicPr>
          <p:nvPr/>
        </p:nvPicPr>
        <p:blipFill>
          <a:blip r:embed="rId8"/>
          <a:stretch>
            <a:fillRect/>
          </a:stretch>
        </p:blipFill>
        <p:spPr>
          <a:xfrm>
            <a:off x="107504" y="5663398"/>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Effect transition="in" filter="fade">
                                      <p:cBhvr>
                                        <p:cTn id="45" dur="1000"/>
                                        <p:tgtEl>
                                          <p:spTgt spid="12"/>
                                        </p:tgtEl>
                                      </p:cBhvr>
                                    </p:animEffect>
                                  </p:childTnLst>
                                  <p:subTnLst>
                                    <p:animClr clrSpc="rgb" dir="cw">
                                      <p:cBhvr override="childStyle">
                                        <p:cTn dur="1" fill="hold" display="0" masterRel="nextClick" afterEffect="1"/>
                                        <p:tgtEl>
                                          <p:spTgt spid="1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2798" y="4295639"/>
            <a:ext cx="5940152" cy="461665"/>
          </a:xfrm>
          <a:prstGeom prst="rect">
            <a:avLst/>
          </a:prstGeom>
          <a:noFill/>
        </p:spPr>
        <p:txBody>
          <a:bodyPr wrap="square" rtlCol="0">
            <a:spAutoFit/>
          </a:bodyPr>
          <a:lstStyle/>
          <a:p>
            <a:pPr lvl="0" algn="just" rtl="1"/>
            <a:r>
              <a:rPr lang="ar-LB" sz="2400" b="1" dirty="0"/>
              <a:t>20 سنة.</a:t>
            </a:r>
            <a:endParaRPr lang="en-US" sz="2400" b="1" dirty="0"/>
          </a:p>
        </p:txBody>
      </p:sp>
      <p:sp>
        <p:nvSpPr>
          <p:cNvPr id="4" name="Rectangle: Rounded Corners 3">
            <a:hlinkClick r:id="" action="ppaction://hlinkshowjump?jump=firstslide"/>
            <a:extLst>
              <a:ext uri="{FF2B5EF4-FFF2-40B4-BE49-F238E27FC236}">
                <a16:creationId xmlns:a16="http://schemas.microsoft.com/office/drawing/2014/main" id="{3CE0E7EC-C563-4F78-B940-016C454A52D0}"/>
              </a:ext>
            </a:extLst>
          </p:cNvPr>
          <p:cNvSpPr/>
          <p:nvPr/>
        </p:nvSpPr>
        <p:spPr>
          <a:xfrm>
            <a:off x="6516216" y="5909967"/>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sp>
        <p:nvSpPr>
          <p:cNvPr id="5" name="TextBox 4"/>
          <p:cNvSpPr txBox="1"/>
          <p:nvPr/>
        </p:nvSpPr>
        <p:spPr>
          <a:xfrm>
            <a:off x="0" y="319873"/>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pPr lvl="0"/>
            <a:r>
              <a:rPr lang="ar-KW" sz="4800" dirty="0"/>
              <a:t>السؤال ال</a:t>
            </a:r>
            <a:r>
              <a:rPr lang="ar-LB" sz="4800" dirty="0"/>
              <a:t>رابع</a:t>
            </a:r>
            <a:endParaRPr lang="en-US" sz="4800" dirty="0"/>
          </a:p>
        </p:txBody>
      </p:sp>
      <p:pic>
        <p:nvPicPr>
          <p:cNvPr id="6" name="Picture 5"/>
          <p:cNvPicPr>
            <a:picLocks noChangeAspect="1"/>
          </p:cNvPicPr>
          <p:nvPr/>
        </p:nvPicPr>
        <p:blipFill>
          <a:blip r:embed="rId5"/>
          <a:stretch>
            <a:fillRect/>
          </a:stretch>
        </p:blipFill>
        <p:spPr>
          <a:xfrm>
            <a:off x="7956376" y="2274759"/>
            <a:ext cx="342975" cy="482719"/>
          </a:xfrm>
          <a:prstGeom prst="rect">
            <a:avLst/>
          </a:prstGeom>
        </p:spPr>
      </p:pic>
      <p:pic>
        <p:nvPicPr>
          <p:cNvPr id="7" name="Picture 6"/>
          <p:cNvPicPr>
            <a:picLocks noChangeAspect="1"/>
          </p:cNvPicPr>
          <p:nvPr/>
        </p:nvPicPr>
        <p:blipFill>
          <a:blip r:embed="rId6"/>
          <a:stretch>
            <a:fillRect/>
          </a:stretch>
        </p:blipFill>
        <p:spPr>
          <a:xfrm>
            <a:off x="7955519" y="4296541"/>
            <a:ext cx="342975" cy="482719"/>
          </a:xfrm>
          <a:prstGeom prst="rect">
            <a:avLst/>
          </a:prstGeom>
        </p:spPr>
      </p:pic>
      <p:pic>
        <p:nvPicPr>
          <p:cNvPr id="8" name="Picture 7"/>
          <p:cNvPicPr>
            <a:picLocks noChangeAspect="1"/>
          </p:cNvPicPr>
          <p:nvPr/>
        </p:nvPicPr>
        <p:blipFill>
          <a:blip r:embed="rId7"/>
          <a:stretch>
            <a:fillRect/>
          </a:stretch>
        </p:blipFill>
        <p:spPr>
          <a:xfrm>
            <a:off x="7955519" y="3285718"/>
            <a:ext cx="342975" cy="482719"/>
          </a:xfrm>
          <a:prstGeom prst="rect">
            <a:avLst/>
          </a:prstGeom>
        </p:spPr>
      </p:pic>
      <p:sp>
        <p:nvSpPr>
          <p:cNvPr id="2" name="Rectangle 1"/>
          <p:cNvSpPr/>
          <p:nvPr/>
        </p:nvSpPr>
        <p:spPr>
          <a:xfrm>
            <a:off x="584946" y="1320652"/>
            <a:ext cx="7659462" cy="523220"/>
          </a:xfrm>
          <a:prstGeom prst="rect">
            <a:avLst/>
          </a:prstGeom>
        </p:spPr>
        <p:txBody>
          <a:bodyPr wrap="square">
            <a:spAutoFit/>
          </a:bodyPr>
          <a:lstStyle/>
          <a:p>
            <a:pPr lvl="0" algn="just" rtl="1"/>
            <a:r>
              <a:rPr lang="ar-LB" sz="2800" dirty="0"/>
              <a:t> بقي الإمام الهادي (عليه السلام) تحت الإقامة الجبرية في سامرّاء:</a:t>
            </a:r>
            <a:endParaRPr lang="en-US" sz="2800" dirty="0"/>
          </a:p>
        </p:txBody>
      </p:sp>
      <p:sp>
        <p:nvSpPr>
          <p:cNvPr id="9" name="Rectangle 8"/>
          <p:cNvSpPr/>
          <p:nvPr/>
        </p:nvSpPr>
        <p:spPr>
          <a:xfrm>
            <a:off x="323528" y="2241479"/>
            <a:ext cx="7299422" cy="461665"/>
          </a:xfrm>
          <a:prstGeom prst="rect">
            <a:avLst/>
          </a:prstGeom>
        </p:spPr>
        <p:txBody>
          <a:bodyPr wrap="square">
            <a:spAutoFit/>
          </a:bodyPr>
          <a:lstStyle/>
          <a:p>
            <a:pPr lvl="0" algn="just" rtl="1"/>
            <a:r>
              <a:rPr lang="ar-LB" sz="2400" b="1" dirty="0"/>
              <a:t>سنة واحدة.</a:t>
            </a:r>
            <a:endParaRPr lang="en-US" sz="2400" b="1" dirty="0"/>
          </a:p>
        </p:txBody>
      </p:sp>
      <p:sp>
        <p:nvSpPr>
          <p:cNvPr id="10" name="Rectangle 9"/>
          <p:cNvSpPr/>
          <p:nvPr/>
        </p:nvSpPr>
        <p:spPr>
          <a:xfrm>
            <a:off x="6247252" y="3268559"/>
            <a:ext cx="1375698" cy="461665"/>
          </a:xfrm>
          <a:prstGeom prst="rect">
            <a:avLst/>
          </a:prstGeom>
        </p:spPr>
        <p:txBody>
          <a:bodyPr wrap="none">
            <a:spAutoFit/>
          </a:bodyPr>
          <a:lstStyle/>
          <a:p>
            <a:pPr lvl="0" rtl="1"/>
            <a:r>
              <a:rPr lang="ar-LB" sz="2400" b="1" dirty="0"/>
              <a:t>10 سنوات.</a:t>
            </a:r>
            <a:endParaRPr lang="en-US" sz="2400" b="1" dirty="0"/>
          </a:p>
        </p:txBody>
      </p:sp>
      <p:pic>
        <p:nvPicPr>
          <p:cNvPr id="12" name="Picture 11"/>
          <p:cNvPicPr>
            <a:picLocks noChangeAspect="1"/>
          </p:cNvPicPr>
          <p:nvPr/>
        </p:nvPicPr>
        <p:blipFill>
          <a:blip r:embed="rId8"/>
          <a:stretch>
            <a:fillRect/>
          </a:stretch>
        </p:blipFill>
        <p:spPr>
          <a:xfrm>
            <a:off x="179512" y="5653278"/>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3648" y="4681693"/>
            <a:ext cx="6372200" cy="1107996"/>
          </a:xfrm>
          <a:prstGeom prst="rect">
            <a:avLst/>
          </a:prstGeom>
          <a:noFill/>
        </p:spPr>
        <p:txBody>
          <a:bodyPr wrap="square" rtlCol="0">
            <a:spAutoFit/>
          </a:bodyPr>
          <a:lstStyle/>
          <a:p>
            <a:pPr lvl="0" algn="just" rtl="1"/>
            <a:r>
              <a:rPr lang="ar-LB" sz="2400" b="1" dirty="0"/>
              <a:t>يساير الإمام الهادي (عليه السلام) ولكن كان يحقد عليه </a:t>
            </a:r>
            <a:r>
              <a:rPr lang="ar-LB" sz="2400" b="1" dirty="0" smtClean="0"/>
              <a:t>وينتظر</a:t>
            </a:r>
          </a:p>
          <a:p>
            <a:pPr lvl="0" algn="just" rtl="1"/>
            <a:r>
              <a:rPr lang="ar-LB" sz="2400" b="1" dirty="0" smtClean="0"/>
              <a:t> </a:t>
            </a:r>
            <a:r>
              <a:rPr lang="ar-LB" sz="2400" b="1" dirty="0"/>
              <a:t>الفرصة لقتله.</a:t>
            </a:r>
            <a:endParaRPr lang="en-US" sz="2400" b="1" dirty="0"/>
          </a:p>
          <a:p>
            <a:pPr lvl="0" algn="just" rtl="1"/>
            <a:endParaRPr lang="en-US" dirty="0"/>
          </a:p>
        </p:txBody>
      </p:sp>
      <p:sp>
        <p:nvSpPr>
          <p:cNvPr id="4" name="Rectangle: Rounded Corners 3">
            <a:hlinkClick r:id="" action="ppaction://hlinkshowjump?jump=firstslide"/>
            <a:extLst>
              <a:ext uri="{FF2B5EF4-FFF2-40B4-BE49-F238E27FC236}">
                <a16:creationId xmlns:a16="http://schemas.microsoft.com/office/drawing/2014/main" id="{7B0DAEE3-450F-436C-A66D-344A7506001A}"/>
              </a:ext>
            </a:extLst>
          </p:cNvPr>
          <p:cNvSpPr/>
          <p:nvPr/>
        </p:nvSpPr>
        <p:spPr>
          <a:xfrm>
            <a:off x="6782783" y="5981285"/>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sp>
        <p:nvSpPr>
          <p:cNvPr id="5" name="TextBox 4"/>
          <p:cNvSpPr txBox="1"/>
          <p:nvPr/>
        </p:nvSpPr>
        <p:spPr>
          <a:xfrm>
            <a:off x="-15347" y="234814"/>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a:t>
            </a:r>
            <a:r>
              <a:rPr lang="ar-LB" sz="4800" dirty="0"/>
              <a:t>خام</a:t>
            </a:r>
            <a:r>
              <a:rPr lang="ar-KW" sz="4800" dirty="0"/>
              <a:t>س</a:t>
            </a:r>
            <a:endParaRPr lang="en-US" sz="4800" dirty="0"/>
          </a:p>
        </p:txBody>
      </p:sp>
      <p:pic>
        <p:nvPicPr>
          <p:cNvPr id="6" name="Picture 5"/>
          <p:cNvPicPr>
            <a:picLocks noChangeAspect="1"/>
          </p:cNvPicPr>
          <p:nvPr/>
        </p:nvPicPr>
        <p:blipFill>
          <a:blip r:embed="rId5"/>
          <a:stretch>
            <a:fillRect/>
          </a:stretch>
        </p:blipFill>
        <p:spPr>
          <a:xfrm>
            <a:off x="7956376" y="2274759"/>
            <a:ext cx="342975" cy="482719"/>
          </a:xfrm>
          <a:prstGeom prst="rect">
            <a:avLst/>
          </a:prstGeom>
        </p:spPr>
      </p:pic>
      <p:pic>
        <p:nvPicPr>
          <p:cNvPr id="7" name="Picture 6"/>
          <p:cNvPicPr>
            <a:picLocks noChangeAspect="1"/>
          </p:cNvPicPr>
          <p:nvPr/>
        </p:nvPicPr>
        <p:blipFill>
          <a:blip r:embed="rId6"/>
          <a:stretch>
            <a:fillRect/>
          </a:stretch>
        </p:blipFill>
        <p:spPr>
          <a:xfrm>
            <a:off x="7955519" y="4648869"/>
            <a:ext cx="342975" cy="482719"/>
          </a:xfrm>
          <a:prstGeom prst="rect">
            <a:avLst/>
          </a:prstGeom>
        </p:spPr>
      </p:pic>
      <p:pic>
        <p:nvPicPr>
          <p:cNvPr id="8" name="Picture 7"/>
          <p:cNvPicPr>
            <a:picLocks noChangeAspect="1"/>
          </p:cNvPicPr>
          <p:nvPr/>
        </p:nvPicPr>
        <p:blipFill>
          <a:blip r:embed="rId7"/>
          <a:stretch>
            <a:fillRect/>
          </a:stretch>
        </p:blipFill>
        <p:spPr>
          <a:xfrm>
            <a:off x="7955519" y="3638046"/>
            <a:ext cx="342975" cy="482719"/>
          </a:xfrm>
          <a:prstGeom prst="rect">
            <a:avLst/>
          </a:prstGeom>
        </p:spPr>
      </p:pic>
      <p:sp>
        <p:nvSpPr>
          <p:cNvPr id="9" name="Rectangle 8"/>
          <p:cNvSpPr/>
          <p:nvPr/>
        </p:nvSpPr>
        <p:spPr>
          <a:xfrm>
            <a:off x="827584" y="1270128"/>
            <a:ext cx="7776863" cy="523220"/>
          </a:xfrm>
          <a:prstGeom prst="rect">
            <a:avLst/>
          </a:prstGeom>
        </p:spPr>
        <p:txBody>
          <a:bodyPr wrap="square">
            <a:spAutoFit/>
          </a:bodyPr>
          <a:lstStyle/>
          <a:p>
            <a:pPr lvl="0" algn="just" rtl="1"/>
            <a:r>
              <a:rPr lang="ar-LB" sz="2800" dirty="0"/>
              <a:t> بعد هلاك المتوكّل خلفه اِبنه المنتصر وقد كان:</a:t>
            </a:r>
            <a:endParaRPr lang="en-US" sz="2800" dirty="0"/>
          </a:p>
        </p:txBody>
      </p:sp>
      <p:sp>
        <p:nvSpPr>
          <p:cNvPr id="10" name="Rectangle 9"/>
          <p:cNvSpPr/>
          <p:nvPr/>
        </p:nvSpPr>
        <p:spPr>
          <a:xfrm>
            <a:off x="1259632" y="2304914"/>
            <a:ext cx="6516216" cy="461665"/>
          </a:xfrm>
          <a:prstGeom prst="rect">
            <a:avLst/>
          </a:prstGeom>
        </p:spPr>
        <p:txBody>
          <a:bodyPr wrap="square">
            <a:spAutoFit/>
          </a:bodyPr>
          <a:lstStyle/>
          <a:p>
            <a:pPr lvl="0" algn="just" rtl="1"/>
            <a:r>
              <a:rPr lang="ar-LB" sz="2400" b="1" dirty="0"/>
              <a:t>رحيمًا بالإمام الهادي (عليه السلام) </a:t>
            </a:r>
            <a:r>
              <a:rPr lang="ar-LB" sz="2400" b="1" dirty="0" smtClean="0"/>
              <a:t>محبّا </a:t>
            </a:r>
            <a:r>
              <a:rPr lang="ar-LB" sz="2400" b="1" dirty="0"/>
              <a:t>له ورحيمًا بشيعته.</a:t>
            </a:r>
            <a:endParaRPr lang="en-US" sz="2400" b="1" dirty="0"/>
          </a:p>
        </p:txBody>
      </p:sp>
      <p:sp>
        <p:nvSpPr>
          <p:cNvPr id="11" name="Rectangle 10"/>
          <p:cNvSpPr/>
          <p:nvPr/>
        </p:nvSpPr>
        <p:spPr>
          <a:xfrm>
            <a:off x="2400659" y="3599205"/>
            <a:ext cx="5375189" cy="461665"/>
          </a:xfrm>
          <a:prstGeom prst="rect">
            <a:avLst/>
          </a:prstGeom>
        </p:spPr>
        <p:txBody>
          <a:bodyPr wrap="none">
            <a:spAutoFit/>
          </a:bodyPr>
          <a:lstStyle/>
          <a:p>
            <a:pPr lvl="0" rtl="1"/>
            <a:r>
              <a:rPr lang="ar-LB" sz="2400" b="1" dirty="0"/>
              <a:t>فظًّا غليظ القلب نكّل بالإمام(عليه السلام)  وبأصحابه.</a:t>
            </a:r>
            <a:endParaRPr lang="en-US" sz="2400" b="1" dirty="0"/>
          </a:p>
        </p:txBody>
      </p:sp>
      <p:pic>
        <p:nvPicPr>
          <p:cNvPr id="12" name="Picture 11"/>
          <p:cNvPicPr>
            <a:picLocks noChangeAspect="1"/>
          </p:cNvPicPr>
          <p:nvPr/>
        </p:nvPicPr>
        <p:blipFill>
          <a:blip r:embed="rId8"/>
          <a:stretch>
            <a:fillRect/>
          </a:stretch>
        </p:blipFill>
        <p:spPr>
          <a:xfrm>
            <a:off x="475924" y="5657885"/>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السادس</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892B4015-D9F7-4FC0-953F-1835555C8CB5}"/>
              </a:ext>
            </a:extLst>
          </p:cNvPr>
          <p:cNvSpPr/>
          <p:nvPr/>
        </p:nvSpPr>
        <p:spPr>
          <a:xfrm>
            <a:off x="6582783" y="5864845"/>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sp>
        <p:nvSpPr>
          <p:cNvPr id="2" name="Rectangle 1"/>
          <p:cNvSpPr/>
          <p:nvPr/>
        </p:nvSpPr>
        <p:spPr>
          <a:xfrm>
            <a:off x="3186340" y="4337971"/>
            <a:ext cx="4572000" cy="461665"/>
          </a:xfrm>
          <a:prstGeom prst="rect">
            <a:avLst/>
          </a:prstGeom>
        </p:spPr>
        <p:txBody>
          <a:bodyPr>
            <a:spAutoFit/>
          </a:bodyPr>
          <a:lstStyle/>
          <a:p>
            <a:pPr lvl="0" algn="just" rtl="1"/>
            <a:r>
              <a:rPr lang="ar-LB" sz="2400" b="1" dirty="0"/>
              <a:t>تسلّط الروم على الحكم.</a:t>
            </a:r>
            <a:endParaRPr lang="en-US" sz="2400" b="1" dirty="0"/>
          </a:p>
        </p:txBody>
      </p:sp>
      <p:pic>
        <p:nvPicPr>
          <p:cNvPr id="5" name="Picture 4"/>
          <p:cNvPicPr>
            <a:picLocks noChangeAspect="1"/>
          </p:cNvPicPr>
          <p:nvPr/>
        </p:nvPicPr>
        <p:blipFill>
          <a:blip r:embed="rId4"/>
          <a:stretch>
            <a:fillRect/>
          </a:stretch>
        </p:blipFill>
        <p:spPr>
          <a:xfrm>
            <a:off x="7956376" y="2274759"/>
            <a:ext cx="342975" cy="482719"/>
          </a:xfrm>
          <a:prstGeom prst="rect">
            <a:avLst/>
          </a:prstGeom>
        </p:spPr>
      </p:pic>
      <p:pic>
        <p:nvPicPr>
          <p:cNvPr id="6" name="Picture 5"/>
          <p:cNvPicPr>
            <a:picLocks noChangeAspect="1"/>
          </p:cNvPicPr>
          <p:nvPr/>
        </p:nvPicPr>
        <p:blipFill>
          <a:blip r:embed="rId5"/>
          <a:stretch>
            <a:fillRect/>
          </a:stretch>
        </p:blipFill>
        <p:spPr>
          <a:xfrm>
            <a:off x="7955519" y="4296541"/>
            <a:ext cx="342975" cy="482719"/>
          </a:xfrm>
          <a:prstGeom prst="rect">
            <a:avLst/>
          </a:prstGeom>
        </p:spPr>
      </p:pic>
      <p:pic>
        <p:nvPicPr>
          <p:cNvPr id="7" name="Picture 6"/>
          <p:cNvPicPr>
            <a:picLocks noChangeAspect="1"/>
          </p:cNvPicPr>
          <p:nvPr/>
        </p:nvPicPr>
        <p:blipFill>
          <a:blip r:embed="rId6"/>
          <a:stretch>
            <a:fillRect/>
          </a:stretch>
        </p:blipFill>
        <p:spPr>
          <a:xfrm>
            <a:off x="7955519" y="3285718"/>
            <a:ext cx="342975" cy="482719"/>
          </a:xfrm>
          <a:prstGeom prst="rect">
            <a:avLst/>
          </a:prstGeom>
        </p:spPr>
      </p:pic>
      <p:sp>
        <p:nvSpPr>
          <p:cNvPr id="9" name="Rectangle 8"/>
          <p:cNvSpPr/>
          <p:nvPr/>
        </p:nvSpPr>
        <p:spPr>
          <a:xfrm>
            <a:off x="3774499" y="1285963"/>
            <a:ext cx="4523995" cy="523220"/>
          </a:xfrm>
          <a:prstGeom prst="rect">
            <a:avLst/>
          </a:prstGeom>
        </p:spPr>
        <p:txBody>
          <a:bodyPr wrap="none">
            <a:spAutoFit/>
          </a:bodyPr>
          <a:lstStyle/>
          <a:p>
            <a:pPr lvl="0" algn="just" rtl="1"/>
            <a:r>
              <a:rPr lang="ar-LB" sz="2800" dirty="0"/>
              <a:t> شهد عهد الإمام الهادي (عليه السلام):</a:t>
            </a:r>
            <a:endParaRPr lang="en-US" sz="2800" dirty="0"/>
          </a:p>
        </p:txBody>
      </p:sp>
      <p:sp>
        <p:nvSpPr>
          <p:cNvPr id="10" name="Rectangle 9"/>
          <p:cNvSpPr/>
          <p:nvPr/>
        </p:nvSpPr>
        <p:spPr>
          <a:xfrm>
            <a:off x="5045738" y="2263876"/>
            <a:ext cx="2712602" cy="461665"/>
          </a:xfrm>
          <a:prstGeom prst="rect">
            <a:avLst/>
          </a:prstGeom>
        </p:spPr>
        <p:txBody>
          <a:bodyPr wrap="none">
            <a:spAutoFit/>
          </a:bodyPr>
          <a:lstStyle/>
          <a:p>
            <a:pPr lvl="0" rtl="1"/>
            <a:r>
              <a:rPr lang="ar-LB" sz="2400" b="1" dirty="0"/>
              <a:t>تسلّط الأتراك على الحكم. </a:t>
            </a:r>
            <a:endParaRPr lang="en-US" sz="2400" b="1" dirty="0"/>
          </a:p>
        </p:txBody>
      </p:sp>
      <p:sp>
        <p:nvSpPr>
          <p:cNvPr id="11" name="Rectangle 10"/>
          <p:cNvSpPr/>
          <p:nvPr/>
        </p:nvSpPr>
        <p:spPr>
          <a:xfrm>
            <a:off x="5161360" y="3285718"/>
            <a:ext cx="2610010" cy="461665"/>
          </a:xfrm>
          <a:prstGeom prst="rect">
            <a:avLst/>
          </a:prstGeom>
        </p:spPr>
        <p:txBody>
          <a:bodyPr wrap="none">
            <a:spAutoFit/>
          </a:bodyPr>
          <a:lstStyle/>
          <a:p>
            <a:pPr lvl="0" rtl="1"/>
            <a:r>
              <a:rPr lang="ar-LB" sz="2400" b="1" dirty="0"/>
              <a:t>تسلّط الفرس على الحكم.</a:t>
            </a:r>
            <a:endParaRPr lang="en-US" sz="2400" b="1" dirty="0"/>
          </a:p>
        </p:txBody>
      </p:sp>
      <p:sp>
        <p:nvSpPr>
          <p:cNvPr id="12" name="Rectangle 11"/>
          <p:cNvSpPr/>
          <p:nvPr/>
        </p:nvSpPr>
        <p:spPr>
          <a:xfrm>
            <a:off x="3992041" y="6999783"/>
            <a:ext cx="2712602" cy="461665"/>
          </a:xfrm>
          <a:prstGeom prst="rect">
            <a:avLst/>
          </a:prstGeom>
        </p:spPr>
        <p:txBody>
          <a:bodyPr wrap="none">
            <a:spAutoFit/>
          </a:bodyPr>
          <a:lstStyle/>
          <a:p>
            <a:pPr lvl="0" rtl="1"/>
            <a:r>
              <a:rPr lang="ar-LB" sz="2400" b="1" dirty="0">
                <a:solidFill>
                  <a:srgbClr val="7030A0"/>
                </a:solidFill>
              </a:rPr>
              <a:t>تسلّط الأتراك على الحكم. </a:t>
            </a:r>
            <a:endParaRPr lang="en-US" sz="2400" b="1" dirty="0">
              <a:solidFill>
                <a:srgbClr val="7030A0"/>
              </a:solidFill>
            </a:endParaRPr>
          </a:p>
        </p:txBody>
      </p:sp>
      <p:pic>
        <p:nvPicPr>
          <p:cNvPr id="13" name="Picture 12"/>
          <p:cNvPicPr>
            <a:picLocks noChangeAspect="1"/>
          </p:cNvPicPr>
          <p:nvPr/>
        </p:nvPicPr>
        <p:blipFill>
          <a:blip r:embed="rId7"/>
          <a:stretch>
            <a:fillRect/>
          </a:stretch>
        </p:blipFill>
        <p:spPr>
          <a:xfrm>
            <a:off x="251520" y="5608156"/>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64" presetClass="path" presetSubtype="0" accel="50000" decel="50000" fill="hold" grpId="0" nodeType="clickEffect">
                                  <p:stCondLst>
                                    <p:cond delay="0"/>
                                  </p:stCondLst>
                                  <p:childTnLst>
                                    <p:animMotion origin="layout" path="M 0.11336 0.03379 L 0.11493 -0.73264 " pathEditMode="relative" rAng="0" ptsTypes="AA">
                                      <p:cBhvr>
                                        <p:cTn id="49" dur="2000" fill="hold"/>
                                        <p:tgtEl>
                                          <p:spTgt spid="12"/>
                                        </p:tgtEl>
                                        <p:attrNameLst>
                                          <p:attrName>ppt_x</p:attrName>
                                          <p:attrName>ppt_y</p:attrName>
                                        </p:attrNameLst>
                                      </p:cBhvr>
                                      <p:rCtr x="69" y="-383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الس</a:t>
            </a:r>
            <a:r>
              <a:rPr lang="ar-LB" sz="4800" dirty="0"/>
              <a:t>ابع</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892B4015-D9F7-4FC0-953F-1835555C8CB5}"/>
              </a:ext>
            </a:extLst>
          </p:cNvPr>
          <p:cNvSpPr/>
          <p:nvPr/>
        </p:nvSpPr>
        <p:spPr>
          <a:xfrm>
            <a:off x="6308844" y="5877272"/>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sp>
        <p:nvSpPr>
          <p:cNvPr id="2" name="Rectangle 1"/>
          <p:cNvSpPr/>
          <p:nvPr/>
        </p:nvSpPr>
        <p:spPr>
          <a:xfrm>
            <a:off x="6622958" y="4475310"/>
            <a:ext cx="1228367" cy="461665"/>
          </a:xfrm>
          <a:prstGeom prst="rect">
            <a:avLst/>
          </a:prstGeom>
        </p:spPr>
        <p:txBody>
          <a:bodyPr wrap="square">
            <a:spAutoFit/>
          </a:bodyPr>
          <a:lstStyle/>
          <a:p>
            <a:pPr lvl="0" algn="just" rtl="1"/>
            <a:r>
              <a:rPr lang="ar-LB" sz="2400" b="1" dirty="0"/>
              <a:t>المستعين</a:t>
            </a:r>
            <a:r>
              <a:rPr lang="ar-LB" dirty="0"/>
              <a:t>.</a:t>
            </a:r>
            <a:endParaRPr lang="en-US" dirty="0"/>
          </a:p>
        </p:txBody>
      </p:sp>
      <p:pic>
        <p:nvPicPr>
          <p:cNvPr id="5" name="Picture 4"/>
          <p:cNvPicPr>
            <a:picLocks noChangeAspect="1"/>
          </p:cNvPicPr>
          <p:nvPr/>
        </p:nvPicPr>
        <p:blipFill>
          <a:blip r:embed="rId5"/>
          <a:stretch>
            <a:fillRect/>
          </a:stretch>
        </p:blipFill>
        <p:spPr>
          <a:xfrm>
            <a:off x="7956376" y="2274759"/>
            <a:ext cx="342975" cy="482719"/>
          </a:xfrm>
          <a:prstGeom prst="rect">
            <a:avLst/>
          </a:prstGeom>
        </p:spPr>
      </p:pic>
      <p:pic>
        <p:nvPicPr>
          <p:cNvPr id="6" name="Picture 5"/>
          <p:cNvPicPr>
            <a:picLocks noChangeAspect="1"/>
          </p:cNvPicPr>
          <p:nvPr/>
        </p:nvPicPr>
        <p:blipFill>
          <a:blip r:embed="rId6"/>
          <a:stretch>
            <a:fillRect/>
          </a:stretch>
        </p:blipFill>
        <p:spPr>
          <a:xfrm>
            <a:off x="7955519" y="4386441"/>
            <a:ext cx="342975" cy="482719"/>
          </a:xfrm>
          <a:prstGeom prst="rect">
            <a:avLst/>
          </a:prstGeom>
        </p:spPr>
      </p:pic>
      <p:pic>
        <p:nvPicPr>
          <p:cNvPr id="7" name="Picture 6"/>
          <p:cNvPicPr>
            <a:picLocks noChangeAspect="1"/>
          </p:cNvPicPr>
          <p:nvPr/>
        </p:nvPicPr>
        <p:blipFill>
          <a:blip r:embed="rId7"/>
          <a:stretch>
            <a:fillRect/>
          </a:stretch>
        </p:blipFill>
        <p:spPr>
          <a:xfrm>
            <a:off x="7955519" y="3285718"/>
            <a:ext cx="342975" cy="482719"/>
          </a:xfrm>
          <a:prstGeom prst="rect">
            <a:avLst/>
          </a:prstGeom>
        </p:spPr>
      </p:pic>
      <p:sp>
        <p:nvSpPr>
          <p:cNvPr id="9" name="Rectangle 8"/>
          <p:cNvSpPr/>
          <p:nvPr/>
        </p:nvSpPr>
        <p:spPr>
          <a:xfrm>
            <a:off x="720234" y="1189073"/>
            <a:ext cx="7830950" cy="830997"/>
          </a:xfrm>
          <a:prstGeom prst="rect">
            <a:avLst/>
          </a:prstGeom>
        </p:spPr>
        <p:txBody>
          <a:bodyPr wrap="square">
            <a:spAutoFit/>
          </a:bodyPr>
          <a:lstStyle/>
          <a:p>
            <a:pPr lvl="0" algn="just" rtl="1"/>
            <a:r>
              <a:rPr lang="ar-LB" sz="2400" dirty="0"/>
              <a:t> عاصر الإمام الهادي (عليه السلام) أكثر الخلفاء العباسيين حقدًا على آل البيت (عليهم السلام) وهو:</a:t>
            </a:r>
            <a:endParaRPr lang="en-US" sz="2400" dirty="0"/>
          </a:p>
        </p:txBody>
      </p:sp>
      <p:sp>
        <p:nvSpPr>
          <p:cNvPr id="10" name="Rectangle 9"/>
          <p:cNvSpPr/>
          <p:nvPr/>
        </p:nvSpPr>
        <p:spPr>
          <a:xfrm>
            <a:off x="4306310" y="2318543"/>
            <a:ext cx="3549370" cy="461665"/>
          </a:xfrm>
          <a:prstGeom prst="rect">
            <a:avLst/>
          </a:prstGeom>
        </p:spPr>
        <p:txBody>
          <a:bodyPr wrap="none">
            <a:spAutoFit/>
          </a:bodyPr>
          <a:lstStyle/>
          <a:p>
            <a:pPr lvl="0" algn="just" rtl="1"/>
            <a:r>
              <a:rPr lang="ar-LB" sz="2400" b="1" dirty="0"/>
              <a:t>المنتصر وقد عاصره أقل من سنة.</a:t>
            </a:r>
            <a:endParaRPr lang="en-US" sz="2400" b="1" dirty="0"/>
          </a:p>
        </p:txBody>
      </p:sp>
      <p:sp>
        <p:nvSpPr>
          <p:cNvPr id="11" name="Rectangle 10"/>
          <p:cNvSpPr/>
          <p:nvPr/>
        </p:nvSpPr>
        <p:spPr>
          <a:xfrm>
            <a:off x="6861952" y="3258840"/>
            <a:ext cx="989373" cy="461665"/>
          </a:xfrm>
          <a:prstGeom prst="rect">
            <a:avLst/>
          </a:prstGeom>
        </p:spPr>
        <p:txBody>
          <a:bodyPr wrap="none">
            <a:spAutoFit/>
          </a:bodyPr>
          <a:lstStyle/>
          <a:p>
            <a:pPr lvl="0" algn="just" rtl="1"/>
            <a:r>
              <a:rPr lang="ar-LB" sz="2400" b="1" dirty="0"/>
              <a:t>المتوكّل</a:t>
            </a:r>
            <a:r>
              <a:rPr lang="ar-LB" dirty="0"/>
              <a:t>.</a:t>
            </a:r>
            <a:endParaRPr lang="en-US" dirty="0"/>
          </a:p>
        </p:txBody>
      </p:sp>
      <p:pic>
        <p:nvPicPr>
          <p:cNvPr id="12" name="Picture 11"/>
          <p:cNvPicPr>
            <a:picLocks noChangeAspect="1"/>
          </p:cNvPicPr>
          <p:nvPr/>
        </p:nvPicPr>
        <p:blipFill>
          <a:blip r:embed="rId8"/>
          <a:stretch>
            <a:fillRect/>
          </a:stretch>
        </p:blipFill>
        <p:spPr>
          <a:xfrm>
            <a:off x="209560" y="5610203"/>
            <a:ext cx="1567415" cy="977641"/>
          </a:xfrm>
          <a:prstGeom prst="rect">
            <a:avLst/>
          </a:prstGeom>
        </p:spPr>
      </p:pic>
      <p:sp>
        <p:nvSpPr>
          <p:cNvPr id="13" name="Rectangle 12"/>
          <p:cNvSpPr/>
          <p:nvPr/>
        </p:nvSpPr>
        <p:spPr>
          <a:xfrm>
            <a:off x="-1476672" y="3537604"/>
            <a:ext cx="989373" cy="461665"/>
          </a:xfrm>
          <a:prstGeom prst="rect">
            <a:avLst/>
          </a:prstGeom>
        </p:spPr>
        <p:txBody>
          <a:bodyPr wrap="none">
            <a:spAutoFit/>
          </a:bodyPr>
          <a:lstStyle/>
          <a:p>
            <a:pPr lvl="0" algn="just" rtl="1"/>
            <a:r>
              <a:rPr lang="ar-LB" sz="2400" b="1" dirty="0">
                <a:solidFill>
                  <a:srgbClr val="7030A0"/>
                </a:solidFill>
              </a:rPr>
              <a:t>المتوكّل</a:t>
            </a:r>
            <a:r>
              <a:rPr lang="ar-LB" dirty="0">
                <a:solidFill>
                  <a:srgbClr val="7030A0"/>
                </a:solidFill>
              </a:rPr>
              <a:t>.</a:t>
            </a:r>
            <a:endParaRPr lang="en-US" dirty="0">
              <a:solidFill>
                <a:srgbClr val="7030A0"/>
              </a:solidFill>
            </a:endParaRPr>
          </a:p>
        </p:txBody>
      </p:sp>
    </p:spTree>
    <p:extLst>
      <p:ext uri="{BB962C8B-B14F-4D97-AF65-F5344CB8AC3E}">
        <p14:creationId xmlns:p14="http://schemas.microsoft.com/office/powerpoint/2010/main" val="279222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3000"/>
                                  </p:iterate>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par>
                          <p:cTn id="46" fill="hold">
                            <p:stCondLst>
                              <p:cond delay="1065"/>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63" presetClass="path" presetSubtype="0" accel="50000" decel="50000" fill="hold" nodeType="clickEffect">
                                  <p:stCondLst>
                                    <p:cond delay="0"/>
                                  </p:stCondLst>
                                  <p:childTnLst>
                                    <p:animMotion origin="layout" path="M -1.38889E-6 -4.07407E-6 L 0.79948 -0.03333 " pathEditMode="relative" rAng="0" ptsTypes="AA">
                                      <p:cBhvr>
                                        <p:cTn id="55" dur="2000" fill="hold"/>
                                        <p:tgtEl>
                                          <p:spTgt spid="13">
                                            <p:txEl>
                                              <p:pRg st="0" end="0"/>
                                            </p:txEl>
                                          </p:spTgt>
                                        </p:tgtEl>
                                        <p:attrNameLst>
                                          <p:attrName>ppt_x</p:attrName>
                                          <p:attrName>ppt_y</p:attrName>
                                        </p:attrNameLst>
                                      </p:cBhvr>
                                      <p:rCtr x="39965" y="-1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74"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الثامن</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892B4015-D9F7-4FC0-953F-1835555C8CB5}"/>
              </a:ext>
            </a:extLst>
          </p:cNvPr>
          <p:cNvSpPr/>
          <p:nvPr/>
        </p:nvSpPr>
        <p:spPr>
          <a:xfrm>
            <a:off x="6350135" y="5733817"/>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pic>
        <p:nvPicPr>
          <p:cNvPr id="5" name="Picture 4"/>
          <p:cNvPicPr>
            <a:picLocks noChangeAspect="1"/>
          </p:cNvPicPr>
          <p:nvPr/>
        </p:nvPicPr>
        <p:blipFill>
          <a:blip r:embed="rId4"/>
          <a:stretch>
            <a:fillRect/>
          </a:stretch>
        </p:blipFill>
        <p:spPr>
          <a:xfrm>
            <a:off x="7955519" y="2383092"/>
            <a:ext cx="342975" cy="482719"/>
          </a:xfrm>
          <a:prstGeom prst="rect">
            <a:avLst/>
          </a:prstGeom>
        </p:spPr>
      </p:pic>
      <p:pic>
        <p:nvPicPr>
          <p:cNvPr id="6" name="Picture 5"/>
          <p:cNvPicPr>
            <a:picLocks noChangeAspect="1"/>
          </p:cNvPicPr>
          <p:nvPr/>
        </p:nvPicPr>
        <p:blipFill>
          <a:blip r:embed="rId5"/>
          <a:stretch>
            <a:fillRect/>
          </a:stretch>
        </p:blipFill>
        <p:spPr>
          <a:xfrm>
            <a:off x="8019381" y="4486890"/>
            <a:ext cx="342975" cy="482719"/>
          </a:xfrm>
          <a:prstGeom prst="rect">
            <a:avLst/>
          </a:prstGeom>
        </p:spPr>
      </p:pic>
      <p:pic>
        <p:nvPicPr>
          <p:cNvPr id="7" name="Picture 6"/>
          <p:cNvPicPr>
            <a:picLocks noChangeAspect="1"/>
          </p:cNvPicPr>
          <p:nvPr/>
        </p:nvPicPr>
        <p:blipFill>
          <a:blip r:embed="rId6"/>
          <a:stretch>
            <a:fillRect/>
          </a:stretch>
        </p:blipFill>
        <p:spPr>
          <a:xfrm>
            <a:off x="7955519" y="3388659"/>
            <a:ext cx="342975" cy="482719"/>
          </a:xfrm>
          <a:prstGeom prst="rect">
            <a:avLst/>
          </a:prstGeom>
        </p:spPr>
      </p:pic>
      <p:sp>
        <p:nvSpPr>
          <p:cNvPr id="9" name="Rectangle 8"/>
          <p:cNvSpPr/>
          <p:nvPr/>
        </p:nvSpPr>
        <p:spPr>
          <a:xfrm>
            <a:off x="719959" y="1197361"/>
            <a:ext cx="7470910" cy="461665"/>
          </a:xfrm>
          <a:prstGeom prst="rect">
            <a:avLst/>
          </a:prstGeom>
        </p:spPr>
        <p:txBody>
          <a:bodyPr wrap="square">
            <a:spAutoFit/>
          </a:bodyPr>
          <a:lstStyle/>
          <a:p>
            <a:pPr lvl="0" algn="just" rtl="1"/>
            <a:r>
              <a:rPr lang="ar-LB" sz="2400" dirty="0"/>
              <a:t>استشهد الإمام الهادي (عليه السلام) على يدّ:</a:t>
            </a:r>
            <a:endParaRPr lang="en-US" sz="2400" dirty="0"/>
          </a:p>
        </p:txBody>
      </p:sp>
      <p:sp>
        <p:nvSpPr>
          <p:cNvPr id="10" name="Rectangle 9"/>
          <p:cNvSpPr/>
          <p:nvPr/>
        </p:nvSpPr>
        <p:spPr>
          <a:xfrm>
            <a:off x="6242841" y="2393620"/>
            <a:ext cx="1678665" cy="461665"/>
          </a:xfrm>
          <a:prstGeom prst="rect">
            <a:avLst/>
          </a:prstGeom>
        </p:spPr>
        <p:txBody>
          <a:bodyPr wrap="none">
            <a:spAutoFit/>
          </a:bodyPr>
          <a:lstStyle/>
          <a:p>
            <a:pPr lvl="0" rtl="1"/>
            <a:r>
              <a:rPr lang="ar-LB" sz="2400" b="1" dirty="0"/>
              <a:t>المعتز</a:t>
            </a:r>
            <a:r>
              <a:rPr lang="ar-LB" dirty="0"/>
              <a:t> </a:t>
            </a:r>
            <a:r>
              <a:rPr lang="ar-LB" sz="2400" b="1" dirty="0"/>
              <a:t>العباسي</a:t>
            </a:r>
            <a:r>
              <a:rPr lang="ar-LB" dirty="0"/>
              <a:t>.</a:t>
            </a:r>
            <a:endParaRPr lang="en-US" dirty="0"/>
          </a:p>
        </p:txBody>
      </p:sp>
      <p:sp>
        <p:nvSpPr>
          <p:cNvPr id="11" name="Rectangle 10"/>
          <p:cNvSpPr/>
          <p:nvPr/>
        </p:nvSpPr>
        <p:spPr>
          <a:xfrm>
            <a:off x="6096968" y="3411696"/>
            <a:ext cx="1824538" cy="461665"/>
          </a:xfrm>
          <a:prstGeom prst="rect">
            <a:avLst/>
          </a:prstGeom>
        </p:spPr>
        <p:txBody>
          <a:bodyPr wrap="none">
            <a:spAutoFit/>
          </a:bodyPr>
          <a:lstStyle/>
          <a:p>
            <a:pPr lvl="0" rtl="1"/>
            <a:r>
              <a:rPr lang="ar-LB" sz="2400" b="1" dirty="0"/>
              <a:t>المتوكل</a:t>
            </a:r>
            <a:r>
              <a:rPr lang="ar-LB" dirty="0"/>
              <a:t> </a:t>
            </a:r>
            <a:r>
              <a:rPr lang="ar-LB" sz="2400" b="1" dirty="0"/>
              <a:t>العباسي</a:t>
            </a:r>
            <a:r>
              <a:rPr lang="ar-LB" dirty="0"/>
              <a:t>.</a:t>
            </a:r>
            <a:endParaRPr lang="en-US" dirty="0"/>
          </a:p>
        </p:txBody>
      </p:sp>
      <p:sp>
        <p:nvSpPr>
          <p:cNvPr id="12" name="Rectangle 11"/>
          <p:cNvSpPr/>
          <p:nvPr/>
        </p:nvSpPr>
        <p:spPr>
          <a:xfrm>
            <a:off x="6036367" y="4570773"/>
            <a:ext cx="1888659" cy="461665"/>
          </a:xfrm>
          <a:prstGeom prst="rect">
            <a:avLst/>
          </a:prstGeom>
        </p:spPr>
        <p:txBody>
          <a:bodyPr wrap="none">
            <a:spAutoFit/>
          </a:bodyPr>
          <a:lstStyle/>
          <a:p>
            <a:pPr lvl="0" rtl="1"/>
            <a:r>
              <a:rPr lang="ar-LB" sz="2400" b="1" dirty="0"/>
              <a:t>المنتصر</a:t>
            </a:r>
            <a:r>
              <a:rPr lang="ar-LB" dirty="0"/>
              <a:t> </a:t>
            </a:r>
            <a:r>
              <a:rPr lang="ar-LB" sz="2400" b="1" dirty="0"/>
              <a:t>العباسي</a:t>
            </a:r>
            <a:r>
              <a:rPr lang="ar-LB" dirty="0"/>
              <a:t>.</a:t>
            </a:r>
            <a:endParaRPr lang="en-US" dirty="0"/>
          </a:p>
        </p:txBody>
      </p:sp>
      <p:sp>
        <p:nvSpPr>
          <p:cNvPr id="13" name="Rectangle 12"/>
          <p:cNvSpPr/>
          <p:nvPr/>
        </p:nvSpPr>
        <p:spPr>
          <a:xfrm>
            <a:off x="4067944" y="6957392"/>
            <a:ext cx="1720343" cy="461665"/>
          </a:xfrm>
          <a:prstGeom prst="rect">
            <a:avLst/>
          </a:prstGeom>
        </p:spPr>
        <p:txBody>
          <a:bodyPr wrap="none">
            <a:spAutoFit/>
          </a:bodyPr>
          <a:lstStyle/>
          <a:p>
            <a:pPr lvl="0" rtl="1"/>
            <a:r>
              <a:rPr lang="ar-LB" sz="2400" b="1" dirty="0">
                <a:solidFill>
                  <a:srgbClr val="7030A0"/>
                </a:solidFill>
              </a:rPr>
              <a:t>المعتز</a:t>
            </a:r>
            <a:r>
              <a:rPr lang="ar-LB" sz="2400" dirty="0">
                <a:solidFill>
                  <a:srgbClr val="7030A0"/>
                </a:solidFill>
              </a:rPr>
              <a:t> </a:t>
            </a:r>
            <a:r>
              <a:rPr lang="ar-LB" sz="2400" b="1" dirty="0">
                <a:solidFill>
                  <a:srgbClr val="7030A0"/>
                </a:solidFill>
              </a:rPr>
              <a:t>العباسي</a:t>
            </a:r>
            <a:r>
              <a:rPr lang="ar-LB" sz="2400" dirty="0">
                <a:solidFill>
                  <a:srgbClr val="7030A0"/>
                </a:solidFill>
              </a:rPr>
              <a:t>.</a:t>
            </a:r>
            <a:endParaRPr lang="en-US" sz="2400" dirty="0">
              <a:solidFill>
                <a:srgbClr val="7030A0"/>
              </a:solidFill>
            </a:endParaRPr>
          </a:p>
        </p:txBody>
      </p:sp>
      <p:pic>
        <p:nvPicPr>
          <p:cNvPr id="14" name="Picture 13"/>
          <p:cNvPicPr>
            <a:picLocks noChangeAspect="1"/>
          </p:cNvPicPr>
          <p:nvPr/>
        </p:nvPicPr>
        <p:blipFill>
          <a:blip r:embed="rId7"/>
          <a:stretch>
            <a:fillRect/>
          </a:stretch>
        </p:blipFill>
        <p:spPr>
          <a:xfrm>
            <a:off x="467544" y="5477128"/>
            <a:ext cx="1567415" cy="977641"/>
          </a:xfrm>
          <a:prstGeom prst="rect">
            <a:avLst/>
          </a:prstGeom>
        </p:spPr>
      </p:pic>
    </p:spTree>
    <p:extLst>
      <p:ext uri="{BB962C8B-B14F-4D97-AF65-F5344CB8AC3E}">
        <p14:creationId xmlns:p14="http://schemas.microsoft.com/office/powerpoint/2010/main" val="239375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par>
                                <p:cTn id="40" presetID="53"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64" presetClass="path" presetSubtype="0" accel="50000" decel="50000" fill="hold" grpId="0" nodeType="clickEffect">
                                  <p:stCondLst>
                                    <p:cond delay="0"/>
                                  </p:stCondLst>
                                  <p:childTnLst>
                                    <p:animMotion origin="layout" path="M -0.10035 0.07129 L 0.22882 -0.7007 " pathEditMode="relative" rAng="0" ptsTypes="AA">
                                      <p:cBhvr>
                                        <p:cTn id="48" dur="2000" fill="hold"/>
                                        <p:tgtEl>
                                          <p:spTgt spid="13"/>
                                        </p:tgtEl>
                                        <p:attrNameLst>
                                          <p:attrName>ppt_x</p:attrName>
                                          <p:attrName>ppt_y</p:attrName>
                                        </p:attrNameLst>
                                      </p:cBhvr>
                                      <p:rCtr x="16458" y="-386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1946</TotalTime>
  <Words>842</Words>
  <Application>Microsoft Office PowerPoint</Application>
  <PresentationFormat>On-screen Show (4:3)</PresentationFormat>
  <Paragraphs>126</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 Amir 1</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almahdi guides</cp:lastModifiedBy>
  <cp:revision>43</cp:revision>
  <dcterms:created xsi:type="dcterms:W3CDTF">2019-07-17T10:11:25Z</dcterms:created>
  <dcterms:modified xsi:type="dcterms:W3CDTF">2021-02-20T12:19:24Z</dcterms:modified>
</cp:coreProperties>
</file>